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67" r:id="rId4"/>
    <p:sldId id="258" r:id="rId5"/>
    <p:sldId id="260" r:id="rId6"/>
    <p:sldId id="261" r:id="rId7"/>
    <p:sldId id="262" r:id="rId8"/>
    <p:sldId id="263" r:id="rId9"/>
    <p:sldId id="265" r:id="rId10"/>
    <p:sldId id="264" r:id="rId11"/>
    <p:sldId id="268" r:id="rId12"/>
    <p:sldId id="269" r:id="rId13"/>
    <p:sldId id="270" r:id="rId14"/>
    <p:sldId id="271" r:id="rId15"/>
    <p:sldId id="272" r:id="rId16"/>
    <p:sldId id="273" r:id="rId17"/>
    <p:sldId id="274" r:id="rId18"/>
    <p:sldId id="275" r:id="rId19"/>
    <p:sldId id="28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585" autoAdjust="0"/>
  </p:normalViewPr>
  <p:slideViewPr>
    <p:cSldViewPr snapToGrid="0">
      <p:cViewPr varScale="1">
        <p:scale>
          <a:sx n="61" d="100"/>
          <a:sy n="61" d="100"/>
        </p:scale>
        <p:origin x="22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4020AD-2A19-4C56-8904-FADE759C5769}" type="datetimeFigureOut">
              <a:rPr lang="en-US" smtClean="0"/>
              <a:t>10/30/2018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8FE20-48C8-4974-8E7E-DCA53FAE35EB}" type="slidenum">
              <a:rPr lang="en-US" smtClean="0"/>
              <a:t>‹#›</a:t>
            </a:fld>
            <a:endParaRPr lang="en-US"/>
          </a:p>
        </p:txBody>
      </p:sp>
    </p:spTree>
    <p:extLst>
      <p:ext uri="{BB962C8B-B14F-4D97-AF65-F5344CB8AC3E}">
        <p14:creationId xmlns:p14="http://schemas.microsoft.com/office/powerpoint/2010/main" val="2495271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en.wikipedia.org/wiki/Permittivity"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s://en.wikipedia.org/wiki/Speed_of_light" TargetMode="External"/><Relationship Id="rId4" Type="http://schemas.openxmlformats.org/officeDocument/2006/relationships/hyperlink" Target="https://en.wikipedia.org/wiki/Capacitors"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6A8FE20-48C8-4974-8E7E-DCA53FAE35EB}" type="slidenum">
              <a:rPr lang="en-US" smtClean="0"/>
              <a:t>2</a:t>
            </a:fld>
            <a:endParaRPr lang="en-US"/>
          </a:p>
        </p:txBody>
      </p:sp>
    </p:spTree>
    <p:extLst>
      <p:ext uri="{BB962C8B-B14F-4D97-AF65-F5344CB8AC3E}">
        <p14:creationId xmlns:p14="http://schemas.microsoft.com/office/powerpoint/2010/main" val="1232316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the approximation,</a:t>
            </a:r>
            <a:r>
              <a:rPr lang="en-US" baseline="0" dirty="0" smtClean="0"/>
              <a:t> referring to the calculation on page 16, </a:t>
            </a:r>
            <a:r>
              <a:rPr lang="en-US" baseline="0" dirty="0" err="1" smtClean="0"/>
              <a:t>wp</a:t>
            </a:r>
            <a:r>
              <a:rPr lang="en-US" baseline="0" dirty="0" smtClean="0"/>
              <a:t> = 2pi(9MHz) = 56.5 x 10^6 rad/s</a:t>
            </a:r>
          </a:p>
          <a:p>
            <a:r>
              <a:rPr lang="en-US" baseline="0" dirty="0" smtClean="0"/>
              <a:t>Delta = (3x10^8)/(56.6x10^6) =            5.3    m)</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18</a:t>
            </a:fld>
            <a:endParaRPr lang="en-US"/>
          </a:p>
        </p:txBody>
      </p:sp>
    </p:spTree>
    <p:extLst>
      <p:ext uri="{BB962C8B-B14F-4D97-AF65-F5344CB8AC3E}">
        <p14:creationId xmlns:p14="http://schemas.microsoft.com/office/powerpoint/2010/main" val="3936662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greater the electric susceptibility, the greater the ability of a material to polarize in response to the field, and thereby reduce the total electric field inside the material (and store energy). It is in this way that the electric susceptibility influences the electric </a:t>
            </a:r>
            <a:r>
              <a:rPr lang="en-US" sz="1200" b="0" i="0" u="sng" kern="1200" dirty="0" smtClean="0">
                <a:solidFill>
                  <a:schemeClr val="tx1"/>
                </a:solidFill>
                <a:effectLst/>
                <a:latin typeface="+mn-lt"/>
                <a:ea typeface="+mn-ea"/>
                <a:cs typeface="+mn-cs"/>
                <a:hlinkClick r:id="rId3"/>
              </a:rPr>
              <a:t>permittivity</a:t>
            </a:r>
            <a:r>
              <a:rPr lang="en-US" sz="1200" b="0" i="0" kern="1200" dirty="0" smtClean="0">
                <a:solidFill>
                  <a:schemeClr val="tx1"/>
                </a:solidFill>
                <a:effectLst/>
                <a:latin typeface="+mn-lt"/>
                <a:ea typeface="+mn-ea"/>
                <a:cs typeface="+mn-cs"/>
              </a:rPr>
              <a:t> of the material and thus influences many other phenomena in that medium, from the capacitance of </a:t>
            </a:r>
            <a:r>
              <a:rPr lang="en-US" sz="1200" b="0" i="0" u="none" strike="noStrike" kern="1200" dirty="0" smtClean="0">
                <a:solidFill>
                  <a:schemeClr val="tx1"/>
                </a:solidFill>
                <a:effectLst/>
                <a:latin typeface="+mn-lt"/>
                <a:ea typeface="+mn-ea"/>
                <a:cs typeface="+mn-cs"/>
                <a:hlinkClick r:id="rId4" tooltip="Capacitors"/>
              </a:rPr>
              <a:t>capacitors</a:t>
            </a:r>
            <a:r>
              <a:rPr lang="en-US" sz="1200" b="0" i="0" kern="1200" dirty="0" smtClean="0">
                <a:solidFill>
                  <a:schemeClr val="tx1"/>
                </a:solidFill>
                <a:effectLst/>
                <a:latin typeface="+mn-lt"/>
                <a:ea typeface="+mn-ea"/>
                <a:cs typeface="+mn-cs"/>
              </a:rPr>
              <a:t> to the </a:t>
            </a:r>
            <a:r>
              <a:rPr lang="en-US" sz="1200" b="0" i="0" u="none" strike="noStrike" kern="1200" dirty="0" smtClean="0">
                <a:solidFill>
                  <a:schemeClr val="tx1"/>
                </a:solidFill>
                <a:effectLst/>
                <a:latin typeface="+mn-lt"/>
                <a:ea typeface="+mn-ea"/>
                <a:cs typeface="+mn-cs"/>
                <a:hlinkClick r:id="rId5" tooltip="Speed of light"/>
              </a:rPr>
              <a:t>speed of light</a:t>
            </a:r>
            <a:r>
              <a:rPr lang="en-US"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56A8FE20-48C8-4974-8E7E-DCA53FAE35EB}" type="slidenum">
              <a:rPr lang="en-US" smtClean="0"/>
              <a:t>4</a:t>
            </a:fld>
            <a:endParaRPr lang="en-US"/>
          </a:p>
        </p:txBody>
      </p:sp>
    </p:spTree>
    <p:extLst>
      <p:ext uri="{BB962C8B-B14F-4D97-AF65-F5344CB8AC3E}">
        <p14:creationId xmlns:p14="http://schemas.microsoft.com/office/powerpoint/2010/main" val="196107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end of this</a:t>
            </a:r>
            <a:r>
              <a:rPr lang="en-US" baseline="0" dirty="0" smtClean="0"/>
              <a:t> slide, we have obtained the susceptibility of a bound charge without damping.</a:t>
            </a:r>
            <a:endParaRPr lang="en-US" dirty="0"/>
          </a:p>
        </p:txBody>
      </p:sp>
      <p:sp>
        <p:nvSpPr>
          <p:cNvPr id="4" name="Slide Number Placeholder 3"/>
          <p:cNvSpPr>
            <a:spLocks noGrp="1"/>
          </p:cNvSpPr>
          <p:nvPr>
            <p:ph type="sldNum" sz="quarter" idx="10"/>
          </p:nvPr>
        </p:nvSpPr>
        <p:spPr/>
        <p:txBody>
          <a:bodyPr/>
          <a:lstStyle/>
          <a:p>
            <a:fld id="{56A8FE20-48C8-4974-8E7E-DCA53FAE35EB}" type="slidenum">
              <a:rPr lang="en-US" smtClean="0"/>
              <a:t>5</a:t>
            </a:fld>
            <a:endParaRPr lang="en-US"/>
          </a:p>
        </p:txBody>
      </p:sp>
    </p:spTree>
    <p:extLst>
      <p:ext uri="{BB962C8B-B14F-4D97-AF65-F5344CB8AC3E}">
        <p14:creationId xmlns:p14="http://schemas.microsoft.com/office/powerpoint/2010/main" val="246425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ym typeface="Symbol" panose="05050102010706020507" pitchFamily="18" charset="2"/>
              </a:rPr>
              <a:t>0= harmonic</a:t>
            </a:r>
            <a:r>
              <a:rPr lang="en-US" baseline="0" dirty="0" smtClean="0">
                <a:sym typeface="Symbol" panose="05050102010706020507" pitchFamily="18" charset="2"/>
              </a:rPr>
              <a:t> frequency within the atom = (s/m)^1/2</a:t>
            </a:r>
            <a:endParaRPr lang="en-US" dirty="0"/>
          </a:p>
        </p:txBody>
      </p:sp>
      <p:sp>
        <p:nvSpPr>
          <p:cNvPr id="4" name="Slide Number Placeholder 3"/>
          <p:cNvSpPr>
            <a:spLocks noGrp="1"/>
          </p:cNvSpPr>
          <p:nvPr>
            <p:ph type="sldNum" sz="quarter" idx="10"/>
          </p:nvPr>
        </p:nvSpPr>
        <p:spPr/>
        <p:txBody>
          <a:bodyPr/>
          <a:lstStyle/>
          <a:p>
            <a:fld id="{56A8FE20-48C8-4974-8E7E-DCA53FAE35EB}" type="slidenum">
              <a:rPr lang="en-US" smtClean="0"/>
              <a:t>7</a:t>
            </a:fld>
            <a:endParaRPr lang="en-US"/>
          </a:p>
        </p:txBody>
      </p:sp>
    </p:spTree>
    <p:extLst>
      <p:ext uri="{BB962C8B-B14F-4D97-AF65-F5344CB8AC3E}">
        <p14:creationId xmlns:p14="http://schemas.microsoft.com/office/powerpoint/2010/main" val="3196650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A8FE20-48C8-4974-8E7E-DCA53FAE35EB}" type="slidenum">
              <a:rPr lang="en-US" smtClean="0"/>
              <a:t>8</a:t>
            </a:fld>
            <a:endParaRPr lang="en-US"/>
          </a:p>
        </p:txBody>
      </p:sp>
    </p:spTree>
    <p:extLst>
      <p:ext uri="{BB962C8B-B14F-4D97-AF65-F5344CB8AC3E}">
        <p14:creationId xmlns:p14="http://schemas.microsoft.com/office/powerpoint/2010/main" val="3084553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electromagnetic wave propagation at w &lt; </a:t>
            </a:r>
            <a:r>
              <a:rPr lang="en-US" dirty="0" err="1" smtClean="0"/>
              <a:t>wp</a:t>
            </a:r>
            <a:r>
              <a:rPr lang="en-US" dirty="0" smtClean="0"/>
              <a:t> is able to excite plasma oscillations in the plasma,</a:t>
            </a:r>
            <a:r>
              <a:rPr lang="en-US" baseline="0" dirty="0" smtClean="0"/>
              <a:t> thus draining energy out of the wave and into the motion of plasma particles.</a:t>
            </a:r>
          </a:p>
          <a:p>
            <a:r>
              <a:rPr lang="en-US" baseline="0" dirty="0" smtClean="0"/>
              <a:t>From the formula of the plasma frequency, the calculated frequency is found to be 9 MHz</a:t>
            </a:r>
            <a:endParaRPr lang="en-US" dirty="0" smtClean="0"/>
          </a:p>
          <a:p>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12</a:t>
            </a:fld>
            <a:endParaRPr lang="en-US"/>
          </a:p>
        </p:txBody>
      </p:sp>
    </p:spTree>
    <p:extLst>
      <p:ext uri="{BB962C8B-B14F-4D97-AF65-F5344CB8AC3E}">
        <p14:creationId xmlns:p14="http://schemas.microsoft.com/office/powerpoint/2010/main" val="1427443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means</a:t>
            </a:r>
            <a:r>
              <a:rPr lang="en-US" baseline="0" dirty="0" smtClean="0"/>
              <a:t> the waves simply pass the plasma without refraction. The waves just goes straight through the ionosphere to the outer space.</a:t>
            </a:r>
            <a:endParaRPr lang="en-US" dirty="0" smtClean="0"/>
          </a:p>
          <a:p>
            <a:r>
              <a:rPr lang="en-US" dirty="0" smtClean="0"/>
              <a:t>Vhf : 30 – 300 MHz</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14</a:t>
            </a:fld>
            <a:endParaRPr lang="en-US"/>
          </a:p>
        </p:txBody>
      </p:sp>
    </p:spTree>
    <p:extLst>
      <p:ext uri="{BB962C8B-B14F-4D97-AF65-F5344CB8AC3E}">
        <p14:creationId xmlns:p14="http://schemas.microsoft.com/office/powerpoint/2010/main" val="3527879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VHF : 30 – 300 MHz</a:t>
            </a:r>
          </a:p>
          <a:p>
            <a:r>
              <a:rPr lang="en-US" dirty="0" smtClean="0"/>
              <a:t>HW (AM band) : 526.5 – 1606.5</a:t>
            </a:r>
            <a:r>
              <a:rPr lang="en-US" baseline="0" dirty="0" smtClean="0"/>
              <a:t> kHz (Europe)</a:t>
            </a:r>
          </a:p>
          <a:p>
            <a:r>
              <a:rPr lang="en-US" baseline="0" dirty="0" smtClean="0"/>
              <a:t>SW : 1.6 – 30 MHz</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16</a:t>
            </a:fld>
            <a:endParaRPr lang="en-US"/>
          </a:p>
        </p:txBody>
      </p:sp>
    </p:spTree>
    <p:extLst>
      <p:ext uri="{BB962C8B-B14F-4D97-AF65-F5344CB8AC3E}">
        <p14:creationId xmlns:p14="http://schemas.microsoft.com/office/powerpoint/2010/main" val="2913679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electromagnetic wave propagation at w &lt; </a:t>
            </a:r>
            <a:r>
              <a:rPr lang="en-US" dirty="0" err="1" smtClean="0"/>
              <a:t>wp</a:t>
            </a:r>
            <a:r>
              <a:rPr lang="en-US" dirty="0" smtClean="0"/>
              <a:t> is able to excite plasma oscillations in the plasma,</a:t>
            </a:r>
            <a:r>
              <a:rPr lang="en-US" baseline="0" dirty="0" smtClean="0"/>
              <a:t> thus draining energy out of the wave and into the motion of plasma particles.</a:t>
            </a:r>
          </a:p>
          <a:p>
            <a:r>
              <a:rPr lang="en-US" baseline="0" dirty="0" smtClean="0"/>
              <a:t>From the formula of the plasma frequency, the calculated frequency is found to be 9 MHz</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17</a:t>
            </a:fld>
            <a:endParaRPr lang="en-US"/>
          </a:p>
        </p:txBody>
      </p:sp>
    </p:spTree>
    <p:extLst>
      <p:ext uri="{BB962C8B-B14F-4D97-AF65-F5344CB8AC3E}">
        <p14:creationId xmlns:p14="http://schemas.microsoft.com/office/powerpoint/2010/main" val="3942339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174162-82A5-450E-BBA6-E4C3B441FABF}" type="datetime1">
              <a:rPr lang="en-US" smtClean="0"/>
              <a:t>10/30/2018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A8361-A127-44D8-8F24-AE5012F702E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0628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7F1E79-0862-43BA-BCC0-B24BE0B42C69}" type="datetime1">
              <a:rPr lang="en-US" smtClean="0"/>
              <a:t>10/30/2018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A8361-A127-44D8-8F24-AE5012F702E7}" type="slidenum">
              <a:rPr lang="en-US" smtClean="0"/>
              <a:t>‹#›</a:t>
            </a:fld>
            <a:endParaRPr lang="en-US"/>
          </a:p>
        </p:txBody>
      </p:sp>
    </p:spTree>
    <p:extLst>
      <p:ext uri="{BB962C8B-B14F-4D97-AF65-F5344CB8AC3E}">
        <p14:creationId xmlns:p14="http://schemas.microsoft.com/office/powerpoint/2010/main" val="2694210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11F9A8-27DA-464B-820E-893762BCF362}" type="datetime1">
              <a:rPr lang="en-US" smtClean="0"/>
              <a:t>10/30/2018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A8361-A127-44D8-8F24-AE5012F702E7}" type="slidenum">
              <a:rPr lang="en-US" smtClean="0"/>
              <a:t>‹#›</a:t>
            </a:fld>
            <a:endParaRPr lang="en-US"/>
          </a:p>
        </p:txBody>
      </p:sp>
    </p:spTree>
    <p:extLst>
      <p:ext uri="{BB962C8B-B14F-4D97-AF65-F5344CB8AC3E}">
        <p14:creationId xmlns:p14="http://schemas.microsoft.com/office/powerpoint/2010/main" val="2224756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F2D9E2-2C3F-4881-8B5A-D6F998CEBA84}" type="datetime1">
              <a:rPr lang="en-US" smtClean="0"/>
              <a:t>10/30/2018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A8361-A127-44D8-8F24-AE5012F702E7}" type="slidenum">
              <a:rPr lang="en-US" smtClean="0"/>
              <a:t>‹#›</a:t>
            </a:fld>
            <a:endParaRPr lang="en-US"/>
          </a:p>
        </p:txBody>
      </p:sp>
    </p:spTree>
    <p:extLst>
      <p:ext uri="{BB962C8B-B14F-4D97-AF65-F5344CB8AC3E}">
        <p14:creationId xmlns:p14="http://schemas.microsoft.com/office/powerpoint/2010/main" val="2438827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D48C23-61F4-41CF-96EC-55E57673B46D}" type="datetime1">
              <a:rPr lang="en-US" smtClean="0"/>
              <a:t>10/30/2018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A8361-A127-44D8-8F24-AE5012F702E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28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0F699B-EE06-4237-8656-4E0B9D5AC537}" type="datetime1">
              <a:rPr lang="en-US" smtClean="0"/>
              <a:t>10/30/2018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2A8361-A127-44D8-8F24-AE5012F702E7}" type="slidenum">
              <a:rPr lang="en-US" smtClean="0"/>
              <a:t>‹#›</a:t>
            </a:fld>
            <a:endParaRPr lang="en-US"/>
          </a:p>
        </p:txBody>
      </p:sp>
    </p:spTree>
    <p:extLst>
      <p:ext uri="{BB962C8B-B14F-4D97-AF65-F5344CB8AC3E}">
        <p14:creationId xmlns:p14="http://schemas.microsoft.com/office/powerpoint/2010/main" val="4233165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6C4A55-2B7C-4468-BEC0-B43457F23311}" type="datetime1">
              <a:rPr lang="en-US" smtClean="0"/>
              <a:t>10/30/2018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2A8361-A127-44D8-8F24-AE5012F702E7}" type="slidenum">
              <a:rPr lang="en-US" smtClean="0"/>
              <a:t>‹#›</a:t>
            </a:fld>
            <a:endParaRPr lang="en-US"/>
          </a:p>
        </p:txBody>
      </p:sp>
    </p:spTree>
    <p:extLst>
      <p:ext uri="{BB962C8B-B14F-4D97-AF65-F5344CB8AC3E}">
        <p14:creationId xmlns:p14="http://schemas.microsoft.com/office/powerpoint/2010/main" val="24475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1A2A8E4-DEC2-4A92-8E31-14AD605DCB24}" type="datetime1">
              <a:rPr lang="en-US" smtClean="0"/>
              <a:t>10/30/2018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2A8361-A127-44D8-8F24-AE5012F702E7}" type="slidenum">
              <a:rPr lang="en-US" smtClean="0"/>
              <a:t>‹#›</a:t>
            </a:fld>
            <a:endParaRPr lang="en-US"/>
          </a:p>
        </p:txBody>
      </p:sp>
    </p:spTree>
    <p:extLst>
      <p:ext uri="{BB962C8B-B14F-4D97-AF65-F5344CB8AC3E}">
        <p14:creationId xmlns:p14="http://schemas.microsoft.com/office/powerpoint/2010/main" val="960114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DF677F8-A863-4222-B836-3B021A28F593}" type="datetime1">
              <a:rPr lang="en-US" smtClean="0"/>
              <a:t>10/30/2018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A2A8361-A127-44D8-8F24-AE5012F702E7}" type="slidenum">
              <a:rPr lang="en-US" smtClean="0"/>
              <a:t>‹#›</a:t>
            </a:fld>
            <a:endParaRPr lang="en-US"/>
          </a:p>
        </p:txBody>
      </p:sp>
    </p:spTree>
    <p:extLst>
      <p:ext uri="{BB962C8B-B14F-4D97-AF65-F5344CB8AC3E}">
        <p14:creationId xmlns:p14="http://schemas.microsoft.com/office/powerpoint/2010/main" val="1946420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F03F964-3CB9-4923-89F6-89ABE407C03C}" type="datetime1">
              <a:rPr lang="en-US" smtClean="0"/>
              <a:t>10/30/2018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A2A8361-A127-44D8-8F24-AE5012F702E7}" type="slidenum">
              <a:rPr lang="en-US" smtClean="0"/>
              <a:t>‹#›</a:t>
            </a:fld>
            <a:endParaRPr lang="en-US"/>
          </a:p>
        </p:txBody>
      </p:sp>
    </p:spTree>
    <p:extLst>
      <p:ext uri="{BB962C8B-B14F-4D97-AF65-F5344CB8AC3E}">
        <p14:creationId xmlns:p14="http://schemas.microsoft.com/office/powerpoint/2010/main" val="2565554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F42E72-D00A-4AAB-8AA7-73D17A312F3D}" type="datetime1">
              <a:rPr lang="en-US" smtClean="0"/>
              <a:t>10/30/2018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2A8361-A127-44D8-8F24-AE5012F702E7}" type="slidenum">
              <a:rPr lang="en-US" smtClean="0"/>
              <a:t>‹#›</a:t>
            </a:fld>
            <a:endParaRPr lang="en-US"/>
          </a:p>
        </p:txBody>
      </p:sp>
    </p:spTree>
    <p:extLst>
      <p:ext uri="{BB962C8B-B14F-4D97-AF65-F5344CB8AC3E}">
        <p14:creationId xmlns:p14="http://schemas.microsoft.com/office/powerpoint/2010/main" val="3814107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44EAA87-59F7-40C3-A41D-2B5054F31F96}" type="datetime1">
              <a:rPr lang="en-US" smtClean="0"/>
              <a:t>10/30/2018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A2A8361-A127-44D8-8F24-AE5012F702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38454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4.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3.bin"/><Relationship Id="rId14" Type="http://schemas.openxmlformats.org/officeDocument/2006/relationships/image" Target="../media/image28.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0.wmf"/><Relationship Id="rId5" Type="http://schemas.openxmlformats.org/officeDocument/2006/relationships/oleObject" Target="../embeddings/oleObject27.bin"/><Relationship Id="rId4" Type="http://schemas.openxmlformats.org/officeDocument/2006/relationships/image" Target="../media/image29.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31.wmf"/><Relationship Id="rId4" Type="http://schemas.openxmlformats.org/officeDocument/2006/relationships/oleObject" Target="../embeddings/oleObject28.bin"/></Relationships>
</file>

<file path=ppt/slides/_rels/slide13.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5.jpeg"/><Relationship Id="rId3" Type="http://schemas.openxmlformats.org/officeDocument/2006/relationships/notesSlide" Target="../notesSlides/notesSlide7.xml"/><Relationship Id="rId7"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0.bin"/><Relationship Id="rId5" Type="http://schemas.openxmlformats.org/officeDocument/2006/relationships/image" Target="../media/image33.wmf"/><Relationship Id="rId4" Type="http://schemas.openxmlformats.org/officeDocument/2006/relationships/oleObject" Target="../embeddings/oleObject29.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6.wmf"/><Relationship Id="rId5" Type="http://schemas.openxmlformats.org/officeDocument/2006/relationships/oleObject" Target="../embeddings/oleObject32.bin"/><Relationship Id="rId4" Type="http://schemas.openxmlformats.org/officeDocument/2006/relationships/image" Target="../media/image34.wmf"/></Relationships>
</file>

<file path=ppt/slides/_rels/slide16.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38.wmf"/><Relationship Id="rId4" Type="http://schemas.openxmlformats.org/officeDocument/2006/relationships/oleObject" Target="../embeddings/oleObject33.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35.bin"/><Relationship Id="rId5" Type="http://schemas.openxmlformats.org/officeDocument/2006/relationships/image" Target="../media/image39.wmf"/><Relationship Id="rId4" Type="http://schemas.openxmlformats.org/officeDocument/2006/relationships/oleObject" Target="../embeddings/oleObject34.bin"/></Relationships>
</file>

<file path=ppt/slides/_rels/slide19.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2.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image" Target="../media/image12.wmf"/><Relationship Id="rId3" Type="http://schemas.openxmlformats.org/officeDocument/2006/relationships/notesSlide" Target="../notesSlides/notesSlide3.xml"/><Relationship Id="rId7" Type="http://schemas.openxmlformats.org/officeDocument/2006/relationships/image" Target="../media/image9.wmf"/><Relationship Id="rId12"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11" Type="http://schemas.openxmlformats.org/officeDocument/2006/relationships/image" Target="../media/image11.wmf"/><Relationship Id="rId5" Type="http://schemas.openxmlformats.org/officeDocument/2006/relationships/image" Target="../media/image8.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10.wmf"/></Relationships>
</file>

<file path=ppt/slides/_rels/slide6.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12.bin"/><Relationship Id="rId4" Type="http://schemas.openxmlformats.org/officeDocument/2006/relationships/image" Target="../media/image13.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notesSlide" Target="../notesSlides/notesSlide4.xml"/><Relationship Id="rId7"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5.bin"/><Relationship Id="rId5" Type="http://schemas.openxmlformats.org/officeDocument/2006/relationships/image" Target="../media/image16.wmf"/><Relationship Id="rId4" Type="http://schemas.openxmlformats.org/officeDocument/2006/relationships/oleObject" Target="../embeddings/oleObject14.bin"/><Relationship Id="rId9" Type="http://schemas.openxmlformats.org/officeDocument/2006/relationships/image" Target="../media/image18.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notesSlide" Target="../notesSlides/notesSlide5.xml"/><Relationship Id="rId7"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8.bin"/><Relationship Id="rId5" Type="http://schemas.openxmlformats.org/officeDocument/2006/relationships/image" Target="../media/image19.wmf"/><Relationship Id="rId4" Type="http://schemas.openxmlformats.org/officeDocument/2006/relationships/oleObject" Target="../embeddings/oleObject17.bin"/><Relationship Id="rId9" Type="http://schemas.openxmlformats.org/officeDocument/2006/relationships/image" Target="../media/image21.wmf"/></Relationships>
</file>

<file path=ppt/slides/_rels/slide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Times New Roman" panose="02020603050405020304" pitchFamily="18" charset="0"/>
                <a:cs typeface="Times New Roman" panose="02020603050405020304" pitchFamily="18" charset="0"/>
              </a:rPr>
              <a:t>Electromagnetic waves in plasma</a:t>
            </a:r>
            <a:endParaRPr lang="en-US"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dirty="0" smtClean="0"/>
              <a:t>30</a:t>
            </a:r>
            <a:r>
              <a:rPr lang="en-US" baseline="30000" dirty="0" smtClean="0"/>
              <a:t>th</a:t>
            </a:r>
            <a:r>
              <a:rPr lang="en-US" dirty="0" smtClean="0"/>
              <a:t> October 2018</a:t>
            </a:r>
            <a:endParaRPr lang="en-US" dirty="0"/>
          </a:p>
        </p:txBody>
      </p:sp>
      <p:sp>
        <p:nvSpPr>
          <p:cNvPr id="4" name="Slide Number Placeholder 3"/>
          <p:cNvSpPr>
            <a:spLocks noGrp="1"/>
          </p:cNvSpPr>
          <p:nvPr>
            <p:ph type="sldNum" sz="quarter" idx="12"/>
          </p:nvPr>
        </p:nvSpPr>
        <p:spPr/>
        <p:txBody>
          <a:bodyPr/>
          <a:lstStyle/>
          <a:p>
            <a:fld id="{7A2A8361-A127-44D8-8F24-AE5012F702E7}" type="slidenum">
              <a:rPr lang="en-US" smtClean="0"/>
              <a:t>1</a:t>
            </a:fld>
            <a:endParaRPr lang="en-US"/>
          </a:p>
        </p:txBody>
      </p:sp>
    </p:spTree>
    <p:extLst>
      <p:ext uri="{BB962C8B-B14F-4D97-AF65-F5344CB8AC3E}">
        <p14:creationId xmlns:p14="http://schemas.microsoft.com/office/powerpoint/2010/main" val="1452497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490" y="99631"/>
            <a:ext cx="11385979" cy="1450757"/>
          </a:xfrm>
        </p:spPr>
        <p:txBody>
          <a:bodyPr/>
          <a:lstStyle/>
          <a:p>
            <a:r>
              <a:rPr lang="en-US" b="1" dirty="0" smtClean="0">
                <a:latin typeface="Times New Roman" panose="02020603050405020304" pitchFamily="18" charset="0"/>
                <a:cs typeface="Times New Roman" panose="02020603050405020304" pitchFamily="18" charset="0"/>
              </a:rPr>
              <a:t>Attenuation of EM wave within the plasma</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80219" y="1845733"/>
            <a:ext cx="11539249" cy="4614051"/>
          </a:xfrm>
        </p:spPr>
        <p:txBody>
          <a:bodyPr>
            <a:normAutofit/>
          </a:bodyPr>
          <a:lstStyle/>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Consider</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When                     ,                                                  is negative.</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i="1" dirty="0">
                <a:latin typeface="Times New Roman" panose="02020603050405020304" pitchFamily="18" charset="0"/>
                <a:cs typeface="Times New Roman" panose="02020603050405020304" pitchFamily="18" charset="0"/>
              </a:rPr>
              <a:t>k</a:t>
            </a:r>
            <a:r>
              <a:rPr lang="en-US" sz="2400" dirty="0" smtClean="0">
                <a:latin typeface="Times New Roman" panose="02020603050405020304" pitchFamily="18" charset="0"/>
                <a:cs typeface="Times New Roman" panose="02020603050405020304" pitchFamily="18" charset="0"/>
              </a:rPr>
              <a:t> may be written as    </a:t>
            </a:r>
            <a:r>
              <a:rPr lang="en-US" sz="2400" i="1" dirty="0" err="1" smtClean="0">
                <a:latin typeface="Times New Roman" panose="02020603050405020304" pitchFamily="18" charset="0"/>
                <a:cs typeface="Times New Roman" panose="02020603050405020304" pitchFamily="18" charset="0"/>
              </a:rPr>
              <a:t>i</a:t>
            </a:r>
            <a:r>
              <a:rPr lang="en-US" sz="2400" i="1" dirty="0" smtClean="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and this causes the incident EM waves on the plasma to be attenuated.</a:t>
            </a: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For example, the amplitude of the electric field of wave                                is </a:t>
            </a:r>
          </a:p>
          <a:p>
            <a:pPr marL="0" indent="0">
              <a:buNone/>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reduced to                .  </a:t>
            </a: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When the amplitude becomes                 ,  z = 1/ =   known as the </a:t>
            </a:r>
            <a:r>
              <a:rPr lang="en-US" sz="2400" b="1" dirty="0" smtClean="0">
                <a:latin typeface="Times New Roman" panose="02020603050405020304" pitchFamily="18" charset="0"/>
                <a:cs typeface="Times New Roman" panose="02020603050405020304" pitchFamily="18" charset="0"/>
                <a:sym typeface="Symbol" panose="05050102010706020507" pitchFamily="18" charset="2"/>
              </a:rPr>
              <a:t>penetration depth</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7A2A8361-A127-44D8-8F24-AE5012F702E7}" type="slidenum">
              <a:rPr lang="en-US" smtClean="0"/>
              <a:t>10</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820997566"/>
              </p:ext>
            </p:extLst>
          </p:nvPr>
        </p:nvGraphicFramePr>
        <p:xfrm>
          <a:off x="2717749" y="1550388"/>
          <a:ext cx="1600200" cy="1084262"/>
        </p:xfrm>
        <a:graphic>
          <a:graphicData uri="http://schemas.openxmlformats.org/presentationml/2006/ole">
            <mc:AlternateContent xmlns:mc="http://schemas.openxmlformats.org/markup-compatibility/2006">
              <mc:Choice xmlns:v="urn:schemas-microsoft-com:vml" Requires="v">
                <p:oleObj spid="_x0000_s8284" name="Equation" r:id="rId3" imgW="749160" imgH="507960" progId="Equation.DSMT4">
                  <p:embed/>
                </p:oleObj>
              </mc:Choice>
              <mc:Fallback>
                <p:oleObj name="Equation" r:id="rId3" imgW="749160" imgH="507960" progId="Equation.DSMT4">
                  <p:embed/>
                  <p:pic>
                    <p:nvPicPr>
                      <p:cNvPr id="0" name=""/>
                      <p:cNvPicPr/>
                      <p:nvPr/>
                    </p:nvPicPr>
                    <p:blipFill>
                      <a:blip r:embed="rId4"/>
                      <a:stretch>
                        <a:fillRect/>
                      </a:stretch>
                    </p:blipFill>
                    <p:spPr>
                      <a:xfrm>
                        <a:off x="2717749" y="1550388"/>
                        <a:ext cx="1600200" cy="1084262"/>
                      </a:xfrm>
                      <a:prstGeom prst="rect">
                        <a:avLst/>
                      </a:prstGeom>
                      <a:solidFill>
                        <a:schemeClr val="bg1"/>
                      </a:solid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063659619"/>
              </p:ext>
            </p:extLst>
          </p:nvPr>
        </p:nvGraphicFramePr>
        <p:xfrm>
          <a:off x="1311026" y="2773428"/>
          <a:ext cx="1400015" cy="575006"/>
        </p:xfrm>
        <a:graphic>
          <a:graphicData uri="http://schemas.openxmlformats.org/presentationml/2006/ole">
            <mc:AlternateContent xmlns:mc="http://schemas.openxmlformats.org/markup-compatibility/2006">
              <mc:Choice xmlns:v="urn:schemas-microsoft-com:vml" Requires="v">
                <p:oleObj spid="_x0000_s8285" name="Equation" r:id="rId5" imgW="711000" imgH="291960" progId="Equation.DSMT4">
                  <p:embed/>
                </p:oleObj>
              </mc:Choice>
              <mc:Fallback>
                <p:oleObj name="Equation" r:id="rId5" imgW="711000" imgH="291960" progId="Equation.DSMT4">
                  <p:embed/>
                  <p:pic>
                    <p:nvPicPr>
                      <p:cNvPr id="0" name=""/>
                      <p:cNvPicPr/>
                      <p:nvPr/>
                    </p:nvPicPr>
                    <p:blipFill>
                      <a:blip r:embed="rId6"/>
                      <a:stretch>
                        <a:fillRect/>
                      </a:stretch>
                    </p:blipFill>
                    <p:spPr>
                      <a:xfrm>
                        <a:off x="1311026" y="2773428"/>
                        <a:ext cx="1400015" cy="575006"/>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34896972"/>
              </p:ext>
            </p:extLst>
          </p:nvPr>
        </p:nvGraphicFramePr>
        <p:xfrm>
          <a:off x="3085291" y="2518800"/>
          <a:ext cx="3282950" cy="1084263"/>
        </p:xfrm>
        <a:graphic>
          <a:graphicData uri="http://schemas.openxmlformats.org/presentationml/2006/ole">
            <mc:AlternateContent xmlns:mc="http://schemas.openxmlformats.org/markup-compatibility/2006">
              <mc:Choice xmlns:v="urn:schemas-microsoft-com:vml" Requires="v">
                <p:oleObj spid="_x0000_s8286" name="Equation" r:id="rId7" imgW="1536480" imgH="507960" progId="Equation.DSMT4">
                  <p:embed/>
                </p:oleObj>
              </mc:Choice>
              <mc:Fallback>
                <p:oleObj name="Equation" r:id="rId7" imgW="1536480" imgH="507960" progId="Equation.DSMT4">
                  <p:embed/>
                  <p:pic>
                    <p:nvPicPr>
                      <p:cNvPr id="0" name=""/>
                      <p:cNvPicPr/>
                      <p:nvPr/>
                    </p:nvPicPr>
                    <p:blipFill>
                      <a:blip r:embed="rId8"/>
                      <a:stretch>
                        <a:fillRect/>
                      </a:stretch>
                    </p:blipFill>
                    <p:spPr>
                      <a:xfrm>
                        <a:off x="3085291" y="2518800"/>
                        <a:ext cx="3282950" cy="1084263"/>
                      </a:xfrm>
                      <a:prstGeom prst="rect">
                        <a:avLst/>
                      </a:prstGeom>
                      <a:noFill/>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4196025276"/>
              </p:ext>
            </p:extLst>
          </p:nvPr>
        </p:nvGraphicFramePr>
        <p:xfrm>
          <a:off x="7386638" y="4627563"/>
          <a:ext cx="2060575" cy="611187"/>
        </p:xfrm>
        <a:graphic>
          <a:graphicData uri="http://schemas.openxmlformats.org/presentationml/2006/ole">
            <mc:AlternateContent xmlns:mc="http://schemas.openxmlformats.org/markup-compatibility/2006">
              <mc:Choice xmlns:v="urn:schemas-microsoft-com:vml" Requires="v">
                <p:oleObj spid="_x0000_s8287" name="Equation" r:id="rId9" imgW="939600" imgH="279360" progId="Equation.DSMT4">
                  <p:embed/>
                </p:oleObj>
              </mc:Choice>
              <mc:Fallback>
                <p:oleObj name="Equation" r:id="rId9" imgW="939600" imgH="279360" progId="Equation.DSMT4">
                  <p:embed/>
                  <p:pic>
                    <p:nvPicPr>
                      <p:cNvPr id="0" name=""/>
                      <p:cNvPicPr/>
                      <p:nvPr/>
                    </p:nvPicPr>
                    <p:blipFill>
                      <a:blip r:embed="rId10"/>
                      <a:stretch>
                        <a:fillRect/>
                      </a:stretch>
                    </p:blipFill>
                    <p:spPr>
                      <a:xfrm>
                        <a:off x="7386638" y="4627563"/>
                        <a:ext cx="2060575" cy="611187"/>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003203933"/>
              </p:ext>
            </p:extLst>
          </p:nvPr>
        </p:nvGraphicFramePr>
        <p:xfrm>
          <a:off x="1733603" y="5075238"/>
          <a:ext cx="1030287" cy="585787"/>
        </p:xfrm>
        <a:graphic>
          <a:graphicData uri="http://schemas.openxmlformats.org/presentationml/2006/ole">
            <mc:AlternateContent xmlns:mc="http://schemas.openxmlformats.org/markup-compatibility/2006">
              <mc:Choice xmlns:v="urn:schemas-microsoft-com:vml" Requires="v">
                <p:oleObj spid="_x0000_s8288" name="Equation" r:id="rId11" imgW="469800" imgH="266400" progId="Equation.DSMT4">
                  <p:embed/>
                </p:oleObj>
              </mc:Choice>
              <mc:Fallback>
                <p:oleObj name="Equation" r:id="rId11" imgW="469800" imgH="266400" progId="Equation.DSMT4">
                  <p:embed/>
                  <p:pic>
                    <p:nvPicPr>
                      <p:cNvPr id="0" name=""/>
                      <p:cNvPicPr/>
                      <p:nvPr/>
                    </p:nvPicPr>
                    <p:blipFill>
                      <a:blip r:embed="rId12"/>
                      <a:stretch>
                        <a:fillRect/>
                      </a:stretch>
                    </p:blipFill>
                    <p:spPr>
                      <a:xfrm>
                        <a:off x="1733603" y="5075238"/>
                        <a:ext cx="1030287" cy="585787"/>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96082805"/>
              </p:ext>
            </p:extLst>
          </p:nvPr>
        </p:nvGraphicFramePr>
        <p:xfrm>
          <a:off x="4308074" y="5631578"/>
          <a:ext cx="863600" cy="585787"/>
        </p:xfrm>
        <a:graphic>
          <a:graphicData uri="http://schemas.openxmlformats.org/presentationml/2006/ole">
            <mc:AlternateContent xmlns:mc="http://schemas.openxmlformats.org/markup-compatibility/2006">
              <mc:Choice xmlns:v="urn:schemas-microsoft-com:vml" Requires="v">
                <p:oleObj spid="_x0000_s8289" name="Equation" r:id="rId13" imgW="393480" imgH="266400" progId="Equation.DSMT4">
                  <p:embed/>
                </p:oleObj>
              </mc:Choice>
              <mc:Fallback>
                <p:oleObj name="Equation" r:id="rId13" imgW="393480" imgH="266400" progId="Equation.DSMT4">
                  <p:embed/>
                  <p:pic>
                    <p:nvPicPr>
                      <p:cNvPr id="0" name=""/>
                      <p:cNvPicPr/>
                      <p:nvPr/>
                    </p:nvPicPr>
                    <p:blipFill>
                      <a:blip r:embed="rId14"/>
                      <a:stretch>
                        <a:fillRect/>
                      </a:stretch>
                    </p:blipFill>
                    <p:spPr>
                      <a:xfrm>
                        <a:off x="4308074" y="5631578"/>
                        <a:ext cx="863600" cy="585787"/>
                      </a:xfrm>
                      <a:prstGeom prst="rect">
                        <a:avLst/>
                      </a:prstGeom>
                    </p:spPr>
                  </p:pic>
                </p:oleObj>
              </mc:Fallback>
            </mc:AlternateContent>
          </a:graphicData>
        </a:graphic>
      </p:graphicFrame>
    </p:spTree>
    <p:extLst>
      <p:ext uri="{BB962C8B-B14F-4D97-AF65-F5344CB8AC3E}">
        <p14:creationId xmlns:p14="http://schemas.microsoft.com/office/powerpoint/2010/main" val="2275484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Refractive index of plasma (1)</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97280" y="1845733"/>
            <a:ext cx="10058400" cy="4614051"/>
          </a:xfrm>
        </p:spPr>
        <p:txBody>
          <a:bodyPr>
            <a:normAutofit lnSpcReduction="10000"/>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refractive index of the plasma is given as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If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&gt; </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the electromagnetic wave propagates without attenuation  within the plasma. Refractive index </a:t>
            </a:r>
            <a:r>
              <a:rPr lang="en-US" sz="2400" i="1" dirty="0" smtClean="0">
                <a:latin typeface="Times New Roman" panose="02020603050405020304" pitchFamily="18" charset="0"/>
                <a:cs typeface="Times New Roman" panose="02020603050405020304" pitchFamily="18" charset="0"/>
                <a:sym typeface="Symbol" panose="05050102010706020507" pitchFamily="18" charset="2"/>
              </a:rPr>
              <a:t>n</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is </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real</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for all value of  and </a:t>
            </a:r>
            <a:r>
              <a:rPr lang="en-US" sz="2400"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so is the dielectric constant </a:t>
            </a:r>
            <a:r>
              <a:rPr lang="en-US" sz="2400" baseline="-25000"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r</a:t>
            </a:r>
            <a:r>
              <a:rPr lang="en-US" sz="2400"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This can also be seen from the propagation number </a:t>
            </a:r>
            <a:r>
              <a:rPr lang="en-US" sz="2400" i="1" dirty="0" smtClean="0">
                <a:latin typeface="Times New Roman" panose="02020603050405020304" pitchFamily="18" charset="0"/>
                <a:cs typeface="Times New Roman" panose="02020603050405020304" pitchFamily="18" charset="0"/>
                <a:sym typeface="Symbol" panose="05050102010706020507" pitchFamily="18" charset="2"/>
              </a:rPr>
              <a:t>k</a:t>
            </a:r>
          </a:p>
          <a:p>
            <a:pPr>
              <a:buFont typeface="Arial" panose="020B0604020202020204" pitchFamily="34" charset="0"/>
              <a:buChar char="•"/>
            </a:pPr>
            <a:endParaRPr lang="en-US" sz="2400" i="1"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i="1"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propagation wave number </a:t>
            </a:r>
            <a:r>
              <a:rPr lang="en-US" sz="2400" i="1" dirty="0" smtClean="0">
                <a:latin typeface="Times New Roman" panose="02020603050405020304" pitchFamily="18" charset="0"/>
                <a:cs typeface="Times New Roman" panose="02020603050405020304" pitchFamily="18" charset="0"/>
                <a:sym typeface="Symbol" panose="05050102010706020507" pitchFamily="18" charset="2"/>
              </a:rPr>
              <a:t>k</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is always real when </a:t>
            </a:r>
            <a:r>
              <a:rPr lang="en-US" sz="2400" dirty="0">
                <a:latin typeface="Times New Roman" panose="02020603050405020304" pitchFamily="18" charset="0"/>
                <a:cs typeface="Times New Roman" panose="02020603050405020304" pitchFamily="18" charset="0"/>
                <a:sym typeface="Symbol" panose="05050102010706020507" pitchFamily="18" charset="2"/>
              </a:rPr>
              <a:t> &gt; </a:t>
            </a:r>
            <a:r>
              <a:rPr lang="en-US" sz="2400" baseline="-25000" dirty="0">
                <a:latin typeface="Times New Roman" panose="02020603050405020304" pitchFamily="18" charset="0"/>
                <a:cs typeface="Times New Roman" panose="02020603050405020304" pitchFamily="18" charset="0"/>
                <a:sym typeface="Symbol" panose="05050102010706020507" pitchFamily="18" charset="2"/>
              </a:rPr>
              <a:t>p</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11</a:t>
            </a:fld>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1549297689"/>
              </p:ext>
            </p:extLst>
          </p:nvPr>
        </p:nvGraphicFramePr>
        <p:xfrm>
          <a:off x="3730943" y="2174827"/>
          <a:ext cx="2395537" cy="1022350"/>
        </p:xfrm>
        <a:graphic>
          <a:graphicData uri="http://schemas.openxmlformats.org/presentationml/2006/ole">
            <mc:AlternateContent xmlns:mc="http://schemas.openxmlformats.org/markup-compatibility/2006">
              <mc:Choice xmlns:v="urn:schemas-microsoft-com:vml" Requires="v">
                <p:oleObj spid="_x0000_s9234" name="Equation" r:id="rId3" imgW="1307880" imgH="558720" progId="Equation.DSMT4">
                  <p:embed/>
                </p:oleObj>
              </mc:Choice>
              <mc:Fallback>
                <p:oleObj name="Equation" r:id="rId3" imgW="1307880" imgH="558720" progId="Equation.DSMT4">
                  <p:embed/>
                  <p:pic>
                    <p:nvPicPr>
                      <p:cNvPr id="0" name=""/>
                      <p:cNvPicPr/>
                      <p:nvPr/>
                    </p:nvPicPr>
                    <p:blipFill>
                      <a:blip r:embed="rId4"/>
                      <a:stretch>
                        <a:fillRect/>
                      </a:stretch>
                    </p:blipFill>
                    <p:spPr>
                      <a:xfrm>
                        <a:off x="3730943" y="2174827"/>
                        <a:ext cx="2395537" cy="1022350"/>
                      </a:xfrm>
                      <a:prstGeom prst="rect">
                        <a:avLst/>
                      </a:prstGeom>
                    </p:spPr>
                  </p:pic>
                </p:oleObj>
              </mc:Fallback>
            </mc:AlternateContent>
          </a:graphicData>
        </a:graphic>
      </p:graphicFrame>
      <p:graphicFrame>
        <p:nvGraphicFramePr>
          <p:cNvPr id="7" name="Object 6"/>
          <p:cNvGraphicFramePr>
            <a:graphicFrameLocks noChangeAspect="1"/>
          </p:cNvGraphicFramePr>
          <p:nvPr>
            <p:extLst/>
          </p:nvPr>
        </p:nvGraphicFramePr>
        <p:xfrm>
          <a:off x="2247900" y="4789488"/>
          <a:ext cx="7169150" cy="750887"/>
        </p:xfrm>
        <a:graphic>
          <a:graphicData uri="http://schemas.openxmlformats.org/presentationml/2006/ole">
            <mc:AlternateContent xmlns:mc="http://schemas.openxmlformats.org/markup-compatibility/2006">
              <mc:Choice xmlns:v="urn:schemas-microsoft-com:vml" Requires="v">
                <p:oleObj spid="_x0000_s9235" name="Equation" r:id="rId5" imgW="3759120" imgH="393480" progId="Equation.DSMT4">
                  <p:embed/>
                </p:oleObj>
              </mc:Choice>
              <mc:Fallback>
                <p:oleObj name="Equation" r:id="rId5" imgW="3759120" imgH="393480" progId="Equation.DSMT4">
                  <p:embed/>
                  <p:pic>
                    <p:nvPicPr>
                      <p:cNvPr id="0" name=""/>
                      <p:cNvPicPr/>
                      <p:nvPr/>
                    </p:nvPicPr>
                    <p:blipFill>
                      <a:blip r:embed="rId6"/>
                      <a:stretch>
                        <a:fillRect/>
                      </a:stretch>
                    </p:blipFill>
                    <p:spPr>
                      <a:xfrm>
                        <a:off x="2247900" y="4789488"/>
                        <a:ext cx="7169150" cy="750887"/>
                      </a:xfrm>
                      <a:prstGeom prst="rect">
                        <a:avLst/>
                      </a:prstGeom>
                    </p:spPr>
                  </p:pic>
                </p:oleObj>
              </mc:Fallback>
            </mc:AlternateContent>
          </a:graphicData>
        </a:graphic>
      </p:graphicFrame>
    </p:spTree>
    <p:extLst>
      <p:ext uri="{BB962C8B-B14F-4D97-AF65-F5344CB8AC3E}">
        <p14:creationId xmlns:p14="http://schemas.microsoft.com/office/powerpoint/2010/main" val="35736029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Refractive index of plasma (2)</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97280" y="1845733"/>
            <a:ext cx="10058400" cy="4828022"/>
          </a:xfrm>
        </p:spPr>
        <p:txBody>
          <a:bodyPr>
            <a:normAutofit/>
          </a:bodyPr>
          <a:lstStyle/>
          <a:p>
            <a:pPr>
              <a:buFont typeface="Arial" panose="020B0604020202020204" pitchFamily="34" charset="0"/>
              <a:buChar char="•"/>
            </a:pP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Given </a:t>
            </a: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that, in the ionosphere,  the density of free electrons </a:t>
            </a:r>
            <a:r>
              <a:rPr lang="en-US" sz="2400" b="1" i="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n</a:t>
            </a:r>
            <a:r>
              <a:rPr lang="en-US" sz="2400" b="1" i="1" baseline="-25000"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e</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a:t>
            </a: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10</a:t>
            </a:r>
            <a:r>
              <a:rPr lang="en-US" sz="2400" b="1" baseline="30000"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12</a:t>
            </a: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m</a:t>
            </a:r>
            <a:r>
              <a:rPr lang="en-US" sz="2400" b="1" baseline="30000"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-3</a:t>
            </a: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determine the plasma frequency?</a:t>
            </a:r>
          </a:p>
          <a:p>
            <a:pPr>
              <a:buFont typeface="Arial" panose="020B0604020202020204" pitchFamily="34" charset="0"/>
              <a:buChar char="•"/>
            </a:pPr>
            <a:endParaRPr lang="en-US" sz="2400" i="1"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i="1" dirty="0">
              <a:solidFill>
                <a:schemeClr val="tx1"/>
              </a:solidFill>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i="1"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The </a:t>
            </a:r>
            <a:r>
              <a:rPr lang="en-US" sz="2400" i="1" dirty="0">
                <a:solidFill>
                  <a:schemeClr val="tx1"/>
                </a:solidFill>
                <a:latin typeface="Times New Roman" panose="02020603050405020304" pitchFamily="18" charset="0"/>
                <a:cs typeface="Times New Roman" panose="02020603050405020304" pitchFamily="18" charset="0"/>
                <a:sym typeface="Symbol" panose="05050102010706020507" pitchFamily="18" charset="2"/>
              </a:rPr>
              <a:t>answer gives an intrinsic limit on the ability to do the radio astronomy from the Earth’s surface</a:t>
            </a:r>
            <a:r>
              <a:rPr lang="en-US" sz="2400" i="1"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12</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266033907"/>
              </p:ext>
            </p:extLst>
          </p:nvPr>
        </p:nvGraphicFramePr>
        <p:xfrm>
          <a:off x="4559301" y="2749550"/>
          <a:ext cx="1808480" cy="565150"/>
        </p:xfrm>
        <a:graphic>
          <a:graphicData uri="http://schemas.openxmlformats.org/presentationml/2006/ole">
            <mc:AlternateContent xmlns:mc="http://schemas.openxmlformats.org/markup-compatibility/2006">
              <mc:Choice xmlns:v="urn:schemas-microsoft-com:vml" Requires="v">
                <p:oleObj spid="_x0000_s10255" name="Equation" r:id="rId4" imgW="812520" imgH="253800" progId="Equation.DSMT4">
                  <p:embed/>
                </p:oleObj>
              </mc:Choice>
              <mc:Fallback>
                <p:oleObj name="Equation" r:id="rId4" imgW="812520" imgH="253800" progId="Equation.DSMT4">
                  <p:embed/>
                  <p:pic>
                    <p:nvPicPr>
                      <p:cNvPr id="0" name=""/>
                      <p:cNvPicPr/>
                      <p:nvPr/>
                    </p:nvPicPr>
                    <p:blipFill>
                      <a:blip r:embed="rId5"/>
                      <a:stretch>
                        <a:fillRect/>
                      </a:stretch>
                    </p:blipFill>
                    <p:spPr>
                      <a:xfrm>
                        <a:off x="4559301" y="2749550"/>
                        <a:ext cx="1808480" cy="565150"/>
                      </a:xfrm>
                      <a:prstGeom prst="rect">
                        <a:avLst/>
                      </a:prstGeom>
                    </p:spPr>
                  </p:pic>
                </p:oleObj>
              </mc:Fallback>
            </mc:AlternateContent>
          </a:graphicData>
        </a:graphic>
      </p:graphicFrame>
      <p:sp>
        <p:nvSpPr>
          <p:cNvPr id="7" name="Rectangle 6"/>
          <p:cNvSpPr/>
          <p:nvPr/>
        </p:nvSpPr>
        <p:spPr>
          <a:xfrm>
            <a:off x="4343400" y="2749550"/>
            <a:ext cx="2200275" cy="565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5396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Ionospheric structure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398070" y="1845734"/>
            <a:ext cx="4757609" cy="4023360"/>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Radiation from the sun ionized the earth’s atmosphere between about 90 to 1000 km above the earth’s surface.</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Electrons are liberated from molecules and a space of free electrons and ions are created.</a:t>
            </a:r>
          </a:p>
          <a:p>
            <a:pPr>
              <a:buFont typeface="Arial" panose="020B0604020202020204" pitchFamily="34" charset="0"/>
              <a:buChar char="•"/>
            </a:pPr>
            <a:r>
              <a:rPr lang="en-US" sz="2400" b="1" dirty="0" smtClean="0">
                <a:solidFill>
                  <a:srgbClr val="FF0000"/>
                </a:solidFill>
                <a:latin typeface="Times New Roman" panose="02020603050405020304" pitchFamily="18" charset="0"/>
                <a:cs typeface="Times New Roman" panose="02020603050405020304" pitchFamily="18" charset="0"/>
              </a:rPr>
              <a:t>Free electron density on the order of 10</a:t>
            </a:r>
            <a:r>
              <a:rPr lang="en-US" sz="2400" b="1" baseline="30000" dirty="0" smtClean="0">
                <a:solidFill>
                  <a:srgbClr val="FF0000"/>
                </a:solidFill>
                <a:latin typeface="Times New Roman" panose="02020603050405020304" pitchFamily="18" charset="0"/>
                <a:cs typeface="Times New Roman" panose="02020603050405020304" pitchFamily="18" charset="0"/>
              </a:rPr>
              <a:t>10</a:t>
            </a:r>
            <a:r>
              <a:rPr lang="en-US" sz="2400" b="1" dirty="0" smtClean="0">
                <a:solidFill>
                  <a:srgbClr val="FF0000"/>
                </a:solidFill>
                <a:latin typeface="Times New Roman" panose="02020603050405020304" pitchFamily="18" charset="0"/>
                <a:cs typeface="Times New Roman" panose="02020603050405020304" pitchFamily="18" charset="0"/>
              </a:rPr>
              <a:t> to 10</a:t>
            </a:r>
            <a:r>
              <a:rPr lang="en-US" sz="2400" b="1" baseline="30000" dirty="0" smtClean="0">
                <a:solidFill>
                  <a:srgbClr val="FF0000"/>
                </a:solidFill>
                <a:latin typeface="Times New Roman" panose="02020603050405020304" pitchFamily="18" charset="0"/>
                <a:cs typeface="Times New Roman" panose="02020603050405020304" pitchFamily="18" charset="0"/>
              </a:rPr>
              <a:t>12</a:t>
            </a:r>
            <a:r>
              <a:rPr lang="en-US" sz="2400" b="1" dirty="0" smtClean="0">
                <a:solidFill>
                  <a:srgbClr val="FF0000"/>
                </a:solidFill>
                <a:latin typeface="Times New Roman" panose="02020603050405020304" pitchFamily="18" charset="0"/>
                <a:cs typeface="Times New Roman" panose="02020603050405020304" pitchFamily="18" charset="0"/>
              </a:rPr>
              <a:t> electrons per cubic meter </a:t>
            </a:r>
            <a:r>
              <a:rPr lang="en-US" sz="2400" dirty="0" smtClean="0">
                <a:latin typeface="Times New Roman" panose="02020603050405020304" pitchFamily="18" charset="0"/>
                <a:cs typeface="Times New Roman" panose="02020603050405020304" pitchFamily="18" charset="0"/>
              </a:rPr>
              <a:t>are produced by ionization from the sun’s rays.</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13</a:t>
            </a:fld>
            <a:endParaRPr lang="en-US"/>
          </a:p>
        </p:txBody>
      </p:sp>
      <p:pic>
        <p:nvPicPr>
          <p:cNvPr id="5" name="Picture 4"/>
          <p:cNvPicPr>
            <a:picLocks noChangeAspect="1"/>
          </p:cNvPicPr>
          <p:nvPr/>
        </p:nvPicPr>
        <p:blipFill>
          <a:blip r:embed="rId2"/>
          <a:stretch>
            <a:fillRect/>
          </a:stretch>
        </p:blipFill>
        <p:spPr>
          <a:xfrm>
            <a:off x="0" y="2076929"/>
            <a:ext cx="6336696" cy="3000846"/>
          </a:xfrm>
          <a:prstGeom prst="rect">
            <a:avLst/>
          </a:prstGeom>
        </p:spPr>
      </p:pic>
      <p:sp>
        <p:nvSpPr>
          <p:cNvPr id="6" name="Rectangle 5"/>
          <p:cNvSpPr/>
          <p:nvPr/>
        </p:nvSpPr>
        <p:spPr>
          <a:xfrm>
            <a:off x="2210938" y="6455578"/>
            <a:ext cx="8147713" cy="369332"/>
          </a:xfrm>
          <a:prstGeom prst="rect">
            <a:avLst/>
          </a:prstGeom>
        </p:spPr>
        <p:txBody>
          <a:bodyPr wrap="square">
            <a:spAutoFit/>
          </a:bodyPr>
          <a:lstStyle/>
          <a:p>
            <a:r>
              <a:rPr lang="en-US" dirty="0"/>
              <a:t>http://www.waves.utoronto.ca/prof/svhum/ece422/notes/20c-ionosphere.pdf</a:t>
            </a:r>
          </a:p>
        </p:txBody>
      </p:sp>
      <p:sp>
        <p:nvSpPr>
          <p:cNvPr id="7" name="TextBox 6"/>
          <p:cNvSpPr txBox="1"/>
          <p:nvPr/>
        </p:nvSpPr>
        <p:spPr>
          <a:xfrm>
            <a:off x="1097280" y="5077775"/>
            <a:ext cx="4203510" cy="707886"/>
          </a:xfrm>
          <a:prstGeom prst="rect">
            <a:avLst/>
          </a:prstGeom>
          <a:noFill/>
        </p:spPr>
        <p:txBody>
          <a:bodyPr wrap="square" rtlCol="0">
            <a:spAutoFit/>
          </a:bodyPr>
          <a:lstStyle/>
          <a:p>
            <a:r>
              <a:rPr lang="en-US" sz="2000" dirty="0" smtClean="0">
                <a:latin typeface="Times New Roman" panose="02020603050405020304" pitchFamily="18" charset="0"/>
                <a:cs typeface="Times New Roman" panose="02020603050405020304" pitchFamily="18" charset="0"/>
              </a:rPr>
              <a:t>Electron density as a function of altitude, and various ionospheric layers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14854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Dispersion relation of plasma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0101" y="1763439"/>
            <a:ext cx="5340151" cy="4487235"/>
          </a:xfrm>
        </p:spPr>
        <p:txBody>
          <a:bodyPr>
            <a:normAutofit fontScale="92500" lnSpcReduction="10000"/>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From </a:t>
            </a: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This </a:t>
            </a:r>
            <a:r>
              <a:rPr lang="en-US" sz="2400" dirty="0" smtClean="0">
                <a:latin typeface="Times New Roman" panose="02020603050405020304" pitchFamily="18" charset="0"/>
                <a:cs typeface="Times New Roman" panose="02020603050405020304" pitchFamily="18" charset="0"/>
              </a:rPr>
              <a:t>gives the </a:t>
            </a:r>
            <a:r>
              <a:rPr lang="en-US" sz="2400" dirty="0" smtClean="0">
                <a:latin typeface="Times New Roman" panose="02020603050405020304" pitchFamily="18" charset="0"/>
                <a:cs typeface="Times New Roman" panose="02020603050405020304" pitchFamily="18" charset="0"/>
              </a:rPr>
              <a:t>dispersion relation of EM wave in plasma as</a:t>
            </a: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At high frequencies (</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&gt;&gt;  </a:t>
            </a:r>
            <a:r>
              <a:rPr lang="en-US" sz="2400" dirty="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a:latin typeface="Times New Roman" panose="02020603050405020304" pitchFamily="18" charset="0"/>
                <a:cs typeface="Times New Roman" panose="02020603050405020304" pitchFamily="18" charset="0"/>
                <a:sym typeface="Symbol" panose="05050102010706020507" pitchFamily="18" charset="2"/>
              </a:rPr>
              <a:t>p</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rPr>
              <a:t>), the plasma dispersion relation </a:t>
            </a:r>
            <a:r>
              <a:rPr lang="en-US" sz="2400" b="1" dirty="0" smtClean="0">
                <a:solidFill>
                  <a:srgbClr val="FF0000"/>
                </a:solidFill>
                <a:latin typeface="Times New Roman" panose="02020603050405020304" pitchFamily="18" charset="0"/>
                <a:cs typeface="Times New Roman" panose="02020603050405020304" pitchFamily="18" charset="0"/>
              </a:rPr>
              <a:t>approached the vacuum relation  </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=ck</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Also, the effective dielectric constant is 1.</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What does this mean?</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Practically, this happens at VHF frequencies (30 – 300 MHz) and above.</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14</a:t>
            </a:fld>
            <a:endParaRPr lang="en-US"/>
          </a:p>
        </p:txBody>
      </p:sp>
      <p:graphicFrame>
        <p:nvGraphicFramePr>
          <p:cNvPr id="5" name="Object 4"/>
          <p:cNvGraphicFramePr>
            <a:graphicFrameLocks noChangeAspect="1"/>
          </p:cNvGraphicFramePr>
          <p:nvPr>
            <p:extLst/>
          </p:nvPr>
        </p:nvGraphicFramePr>
        <p:xfrm>
          <a:off x="1097280" y="1937985"/>
          <a:ext cx="4698511" cy="750793"/>
        </p:xfrm>
        <a:graphic>
          <a:graphicData uri="http://schemas.openxmlformats.org/presentationml/2006/ole">
            <mc:AlternateContent xmlns:mc="http://schemas.openxmlformats.org/markup-compatibility/2006">
              <mc:Choice xmlns:v="urn:schemas-microsoft-com:vml" Requires="v">
                <p:oleObj spid="_x0000_s11282" name="Equation" r:id="rId4" imgW="2463480" imgH="393480" progId="Equation.DSMT4">
                  <p:embed/>
                </p:oleObj>
              </mc:Choice>
              <mc:Fallback>
                <p:oleObj name="Equation" r:id="rId4" imgW="2463480" imgH="393480" progId="Equation.DSMT4">
                  <p:embed/>
                  <p:pic>
                    <p:nvPicPr>
                      <p:cNvPr id="0" name=""/>
                      <p:cNvPicPr/>
                      <p:nvPr/>
                    </p:nvPicPr>
                    <p:blipFill>
                      <a:blip r:embed="rId5"/>
                      <a:stretch>
                        <a:fillRect/>
                      </a:stretch>
                    </p:blipFill>
                    <p:spPr>
                      <a:xfrm>
                        <a:off x="1097280" y="1937985"/>
                        <a:ext cx="4698511" cy="750793"/>
                      </a:xfrm>
                      <a:prstGeom prst="rect">
                        <a:avLst/>
                      </a:prstGeom>
                    </p:spPr>
                  </p:pic>
                </p:oleObj>
              </mc:Fallback>
            </mc:AlternateContent>
          </a:graphicData>
        </a:graphic>
      </p:graphicFrame>
      <p:graphicFrame>
        <p:nvGraphicFramePr>
          <p:cNvPr id="6" name="Object 5"/>
          <p:cNvGraphicFramePr>
            <a:graphicFrameLocks noChangeAspect="1"/>
          </p:cNvGraphicFramePr>
          <p:nvPr>
            <p:extLst/>
          </p:nvPr>
        </p:nvGraphicFramePr>
        <p:xfrm>
          <a:off x="1769897" y="3239701"/>
          <a:ext cx="1865312" cy="557213"/>
        </p:xfrm>
        <a:graphic>
          <a:graphicData uri="http://schemas.openxmlformats.org/presentationml/2006/ole">
            <mc:AlternateContent xmlns:mc="http://schemas.openxmlformats.org/markup-compatibility/2006">
              <mc:Choice xmlns:v="urn:schemas-microsoft-com:vml" Requires="v">
                <p:oleObj spid="_x0000_s11283" name="Equation" r:id="rId6" imgW="977760" imgH="291960" progId="Equation.DSMT4">
                  <p:embed/>
                </p:oleObj>
              </mc:Choice>
              <mc:Fallback>
                <p:oleObj name="Equation" r:id="rId6" imgW="977760" imgH="291960" progId="Equation.DSMT4">
                  <p:embed/>
                  <p:pic>
                    <p:nvPicPr>
                      <p:cNvPr id="0" name=""/>
                      <p:cNvPicPr/>
                      <p:nvPr/>
                    </p:nvPicPr>
                    <p:blipFill>
                      <a:blip r:embed="rId7"/>
                      <a:stretch>
                        <a:fillRect/>
                      </a:stretch>
                    </p:blipFill>
                    <p:spPr>
                      <a:xfrm>
                        <a:off x="1769897" y="3239701"/>
                        <a:ext cx="1865312" cy="557213"/>
                      </a:xfrm>
                      <a:prstGeom prst="rect">
                        <a:avLst/>
                      </a:prstGeom>
                    </p:spPr>
                  </p:pic>
                </p:oleObj>
              </mc:Fallback>
            </mc:AlternateContent>
          </a:graphicData>
        </a:graphic>
      </p:graphicFrame>
      <p:pic>
        <p:nvPicPr>
          <p:cNvPr id="13319" name="Picture 7" descr="http://web.mit.edu/8.334/www/grades/projects/projects08/EvangelosSfakianakis/9_files/image003.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26479" y="2238233"/>
            <a:ext cx="5831595" cy="387441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612868" y="6438501"/>
            <a:ext cx="8853899" cy="369332"/>
          </a:xfrm>
          <a:prstGeom prst="rect">
            <a:avLst/>
          </a:prstGeom>
        </p:spPr>
        <p:txBody>
          <a:bodyPr wrap="square">
            <a:spAutoFit/>
          </a:bodyPr>
          <a:lstStyle/>
          <a:p>
            <a:r>
              <a:rPr lang="en-US" dirty="0" smtClean="0"/>
              <a:t>http://web.mit.edu/8.334/www/grades/projects/projects08/EvangelosSfakianakis/9.htm</a:t>
            </a:r>
            <a:endParaRPr lang="en-US" dirty="0"/>
          </a:p>
        </p:txBody>
      </p:sp>
    </p:spTree>
    <p:extLst>
      <p:ext uri="{BB962C8B-B14F-4D97-AF65-F5344CB8AC3E}">
        <p14:creationId xmlns:p14="http://schemas.microsoft.com/office/powerpoint/2010/main" val="7262830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224" y="99631"/>
            <a:ext cx="10844511" cy="1450757"/>
          </a:xfrm>
        </p:spPr>
        <p:txBody>
          <a:bodyPr/>
          <a:lstStyle/>
          <a:p>
            <a:r>
              <a:rPr lang="en-US" b="1" dirty="0" smtClean="0">
                <a:latin typeface="Times New Roman" panose="02020603050405020304" pitchFamily="18" charset="0"/>
                <a:cs typeface="Times New Roman" panose="02020603050405020304" pitchFamily="18" charset="0"/>
              </a:rPr>
              <a:t>The group velocity of waves in the plasma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Regarding the dispersion relation of EM wave propagation in the plasma,</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group velocity </a:t>
            </a:r>
            <a:r>
              <a:rPr lang="en-US" sz="2400" i="1" dirty="0" smtClean="0">
                <a:latin typeface="Times New Roman" panose="02020603050405020304" pitchFamily="18" charset="0"/>
                <a:cs typeface="Times New Roman" panose="02020603050405020304" pitchFamily="18" charset="0"/>
              </a:rPr>
              <a:t>v</a:t>
            </a:r>
            <a:r>
              <a:rPr lang="en-US" sz="2400" baseline="-25000" dirty="0" smtClean="0">
                <a:latin typeface="Times New Roman" panose="02020603050405020304" pitchFamily="18" charset="0"/>
                <a:cs typeface="Times New Roman" panose="02020603050405020304" pitchFamily="18" charset="0"/>
              </a:rPr>
              <a:t>g</a:t>
            </a:r>
            <a:r>
              <a:rPr lang="en-US" sz="2400" dirty="0" smtClean="0">
                <a:latin typeface="Times New Roman" panose="02020603050405020304" pitchFamily="18" charset="0"/>
                <a:cs typeface="Times New Roman" panose="02020603050405020304" pitchFamily="18" charset="0"/>
              </a:rPr>
              <a:t> can be determined from d</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r>
              <a:rPr lang="en-US" sz="2400" dirty="0" err="1" smtClean="0">
                <a:latin typeface="Times New Roman" panose="02020603050405020304" pitchFamily="18" charset="0"/>
                <a:cs typeface="Times New Roman" panose="02020603050405020304" pitchFamily="18" charset="0"/>
                <a:sym typeface="Symbol" panose="05050102010706020507" pitchFamily="18" charset="2"/>
              </a:rPr>
              <a:t>dk</a:t>
            </a:r>
            <a:endParaRPr lang="en-US" sz="2400"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group velocity is less than c at all frequencies </a:t>
            </a:r>
            <a:r>
              <a:rPr lang="en-US" sz="2400" dirty="0">
                <a:latin typeface="Times New Roman" panose="02020603050405020304" pitchFamily="18" charset="0"/>
                <a:cs typeface="Times New Roman" panose="02020603050405020304" pitchFamily="18" charset="0"/>
                <a:sym typeface="Symbol" panose="05050102010706020507" pitchFamily="18" charset="2"/>
              </a:rPr>
              <a:t> &gt; </a:t>
            </a:r>
            <a:r>
              <a:rPr lang="en-US" sz="2400" baseline="-25000" dirty="0">
                <a:latin typeface="Times New Roman" panose="02020603050405020304" pitchFamily="18" charset="0"/>
                <a:cs typeface="Times New Roman" panose="02020603050405020304" pitchFamily="18" charset="0"/>
                <a:sym typeface="Symbol" panose="05050102010706020507" pitchFamily="18" charset="2"/>
              </a:rPr>
              <a:t>p</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15</a:t>
            </a:fld>
            <a:endParaRPr lang="en-US"/>
          </a:p>
        </p:txBody>
      </p:sp>
      <p:graphicFrame>
        <p:nvGraphicFramePr>
          <p:cNvPr id="5" name="Object 4"/>
          <p:cNvGraphicFramePr>
            <a:graphicFrameLocks noChangeAspect="1"/>
          </p:cNvGraphicFramePr>
          <p:nvPr>
            <p:extLst/>
          </p:nvPr>
        </p:nvGraphicFramePr>
        <p:xfrm>
          <a:off x="4867939" y="2331676"/>
          <a:ext cx="1865312" cy="557213"/>
        </p:xfrm>
        <a:graphic>
          <a:graphicData uri="http://schemas.openxmlformats.org/presentationml/2006/ole">
            <mc:AlternateContent xmlns:mc="http://schemas.openxmlformats.org/markup-compatibility/2006">
              <mc:Choice xmlns:v="urn:schemas-microsoft-com:vml" Requires="v">
                <p:oleObj spid="_x0000_s12306" name="Equation" r:id="rId3" imgW="977760" imgH="291960" progId="Equation.DSMT4">
                  <p:embed/>
                </p:oleObj>
              </mc:Choice>
              <mc:Fallback>
                <p:oleObj name="Equation" r:id="rId3" imgW="977760" imgH="291960" progId="Equation.DSMT4">
                  <p:embed/>
                  <p:pic>
                    <p:nvPicPr>
                      <p:cNvPr id="0" name=""/>
                      <p:cNvPicPr/>
                      <p:nvPr/>
                    </p:nvPicPr>
                    <p:blipFill>
                      <a:blip r:embed="rId4"/>
                      <a:stretch>
                        <a:fillRect/>
                      </a:stretch>
                    </p:blipFill>
                    <p:spPr>
                      <a:xfrm>
                        <a:off x="4867939" y="2331676"/>
                        <a:ext cx="1865312" cy="557213"/>
                      </a:xfrm>
                      <a:prstGeom prst="rect">
                        <a:avLst/>
                      </a:prstGeom>
                    </p:spPr>
                  </p:pic>
                </p:oleObj>
              </mc:Fallback>
            </mc:AlternateContent>
          </a:graphicData>
        </a:graphic>
      </p:graphicFrame>
      <p:graphicFrame>
        <p:nvGraphicFramePr>
          <p:cNvPr id="6" name="Object 5"/>
          <p:cNvGraphicFramePr>
            <a:graphicFrameLocks noChangeAspect="1"/>
          </p:cNvGraphicFramePr>
          <p:nvPr>
            <p:extLst/>
          </p:nvPr>
        </p:nvGraphicFramePr>
        <p:xfrm>
          <a:off x="4023117" y="3374831"/>
          <a:ext cx="4206724" cy="1729431"/>
        </p:xfrm>
        <a:graphic>
          <a:graphicData uri="http://schemas.openxmlformats.org/presentationml/2006/ole">
            <mc:AlternateContent xmlns:mc="http://schemas.openxmlformats.org/markup-compatibility/2006">
              <mc:Choice xmlns:v="urn:schemas-microsoft-com:vml" Requires="v">
                <p:oleObj spid="_x0000_s12307" name="Equation" r:id="rId5" imgW="2286000" imgH="939600" progId="Equation.DSMT4">
                  <p:embed/>
                </p:oleObj>
              </mc:Choice>
              <mc:Fallback>
                <p:oleObj name="Equation" r:id="rId5" imgW="2286000" imgH="939600" progId="Equation.DSMT4">
                  <p:embed/>
                  <p:pic>
                    <p:nvPicPr>
                      <p:cNvPr id="0" name=""/>
                      <p:cNvPicPr/>
                      <p:nvPr/>
                    </p:nvPicPr>
                    <p:blipFill>
                      <a:blip r:embed="rId6"/>
                      <a:stretch>
                        <a:fillRect/>
                      </a:stretch>
                    </p:blipFill>
                    <p:spPr>
                      <a:xfrm>
                        <a:off x="4023117" y="3374831"/>
                        <a:ext cx="4206724" cy="1729431"/>
                      </a:xfrm>
                      <a:prstGeom prst="rect">
                        <a:avLst/>
                      </a:prstGeom>
                    </p:spPr>
                  </p:pic>
                </p:oleObj>
              </mc:Fallback>
            </mc:AlternateContent>
          </a:graphicData>
        </a:graphic>
      </p:graphicFrame>
    </p:spTree>
    <p:extLst>
      <p:ext uri="{BB962C8B-B14F-4D97-AF65-F5344CB8AC3E}">
        <p14:creationId xmlns:p14="http://schemas.microsoft.com/office/powerpoint/2010/main" val="11220125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What happens to the VHF waves propagation in the ionosphere.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10232" y="1845734"/>
            <a:ext cx="5172502" cy="4023360"/>
          </a:xfrm>
        </p:spPr>
        <p:txBody>
          <a:bodyPr>
            <a:no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wave simply pass through the plasma </a:t>
            </a:r>
            <a:r>
              <a:rPr lang="en-US" sz="2400" b="1" dirty="0" smtClean="0">
                <a:solidFill>
                  <a:srgbClr val="FF0000"/>
                </a:solidFill>
                <a:latin typeface="Times New Roman" panose="02020603050405020304" pitchFamily="18" charset="0"/>
                <a:cs typeface="Times New Roman" panose="02020603050405020304" pitchFamily="18" charset="0"/>
              </a:rPr>
              <a:t>without significant </a:t>
            </a:r>
            <a:r>
              <a:rPr lang="en-US" sz="2400" dirty="0" smtClean="0">
                <a:latin typeface="Times New Roman" panose="02020603050405020304" pitchFamily="18" charset="0"/>
                <a:cs typeface="Times New Roman" panose="02020603050405020304" pitchFamily="18" charset="0"/>
              </a:rPr>
              <a:t>refraction.</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However, there can be an effect from the Earth’s magnetic field causing the medium to become anisotropic.</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Waves at these frequencies undergo Faraday rotation by the ionosphere.</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This means the polarization vector is rotated as the wave passes through the atmosphere.</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16</a:t>
            </a:fld>
            <a:endParaRPr lang="en-US"/>
          </a:p>
        </p:txBody>
      </p:sp>
      <p:sp>
        <p:nvSpPr>
          <p:cNvPr id="7" name="Rectangle 6"/>
          <p:cNvSpPr/>
          <p:nvPr/>
        </p:nvSpPr>
        <p:spPr>
          <a:xfrm>
            <a:off x="2210938" y="6455578"/>
            <a:ext cx="8147713" cy="369332"/>
          </a:xfrm>
          <a:prstGeom prst="rect">
            <a:avLst/>
          </a:prstGeom>
        </p:spPr>
        <p:txBody>
          <a:bodyPr wrap="square">
            <a:spAutoFit/>
          </a:bodyPr>
          <a:lstStyle/>
          <a:p>
            <a:r>
              <a:rPr lang="en-US" dirty="0"/>
              <a:t>http://www.waves.utoronto.ca/prof/svhum/ece422/notes/20c-ionosphere.pdf</a:t>
            </a:r>
          </a:p>
        </p:txBody>
      </p:sp>
      <p:pic>
        <p:nvPicPr>
          <p:cNvPr id="6" name="Picture 5"/>
          <p:cNvPicPr>
            <a:picLocks noChangeAspect="1"/>
          </p:cNvPicPr>
          <p:nvPr/>
        </p:nvPicPr>
        <p:blipFill>
          <a:blip r:embed="rId3"/>
          <a:stretch>
            <a:fillRect/>
          </a:stretch>
        </p:blipFill>
        <p:spPr>
          <a:xfrm>
            <a:off x="33361" y="2323843"/>
            <a:ext cx="6743508" cy="3203499"/>
          </a:xfrm>
          <a:prstGeom prst="rect">
            <a:avLst/>
          </a:prstGeom>
        </p:spPr>
      </p:pic>
      <p:sp>
        <p:nvSpPr>
          <p:cNvPr id="8" name="TextBox 7"/>
          <p:cNvSpPr txBox="1"/>
          <p:nvPr/>
        </p:nvSpPr>
        <p:spPr>
          <a:xfrm>
            <a:off x="27293" y="5809992"/>
            <a:ext cx="8816454" cy="523220"/>
          </a:xfrm>
          <a:prstGeom prst="rect">
            <a:avLst/>
          </a:prstGeom>
          <a:noFill/>
        </p:spPr>
        <p:txBody>
          <a:bodyPr wrap="square" rtlCol="0">
            <a:spAutoFit/>
          </a:bodyPr>
          <a:lstStyle/>
          <a:p>
            <a:r>
              <a:rPr lang="en-US" sz="2800" b="1" dirty="0" smtClean="0">
                <a:solidFill>
                  <a:srgbClr val="FF0000"/>
                </a:solidFill>
                <a:latin typeface="Times New Roman" panose="02020603050405020304" pitchFamily="18" charset="0"/>
                <a:cs typeface="Times New Roman" panose="02020603050405020304" pitchFamily="18" charset="0"/>
              </a:rPr>
              <a:t>What happens to the propagations of HW and SW?</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9" name="Oval 8"/>
          <p:cNvSpPr/>
          <p:nvPr/>
        </p:nvSpPr>
        <p:spPr>
          <a:xfrm>
            <a:off x="1473958" y="4544704"/>
            <a:ext cx="586854" cy="47767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509749" y="3447920"/>
            <a:ext cx="586854" cy="47767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9361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5484" y="-304088"/>
            <a:ext cx="10058400" cy="1450757"/>
          </a:xfrm>
        </p:spPr>
        <p:txBody>
          <a:bodyPr/>
          <a:lstStyle/>
          <a:p>
            <a:r>
              <a:rPr lang="en-US" b="1" dirty="0" smtClean="0">
                <a:latin typeface="Times New Roman" panose="02020603050405020304" pitchFamily="18" charset="0"/>
                <a:cs typeface="Times New Roman" panose="02020603050405020304" pitchFamily="18" charset="0"/>
              </a:rPr>
              <a:t>Imaginary wave number </a:t>
            </a:r>
            <a:r>
              <a:rPr lang="en-US" b="1" i="1" dirty="0" smtClean="0">
                <a:latin typeface="Times New Roman" panose="02020603050405020304" pitchFamily="18" charset="0"/>
                <a:cs typeface="Times New Roman" panose="02020603050405020304" pitchFamily="18" charset="0"/>
              </a:rPr>
              <a:t>k</a:t>
            </a:r>
            <a:r>
              <a:rPr lang="en-US" b="1" dirty="0" smtClean="0">
                <a:latin typeface="Times New Roman" panose="02020603050405020304" pitchFamily="18" charset="0"/>
                <a:cs typeface="Times New Roman" panose="02020603050405020304" pitchFamily="18" charset="0"/>
              </a:rPr>
              <a:t> in plasma</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23081" y="1845733"/>
            <a:ext cx="11464119" cy="4377645"/>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Recall                                .  When                , the </a:t>
            </a:r>
            <a:r>
              <a:rPr lang="en-US" sz="2400" b="1" dirty="0" smtClean="0">
                <a:solidFill>
                  <a:srgbClr val="FF0000"/>
                </a:solidFill>
                <a:latin typeface="Times New Roman" panose="02020603050405020304" pitchFamily="18" charset="0"/>
                <a:cs typeface="Times New Roman" panose="02020603050405020304" pitchFamily="18" charset="0"/>
              </a:rPr>
              <a:t>wavenumber becomes imaginary </a:t>
            </a:r>
            <a:r>
              <a:rPr lang="en-US" sz="2400" dirty="0" smtClean="0">
                <a:latin typeface="Times New Roman" panose="02020603050405020304" pitchFamily="18" charset="0"/>
                <a:cs typeface="Times New Roman" panose="02020603050405020304" pitchFamily="18" charset="0"/>
              </a:rPr>
              <a:t>(j</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r>
              <a:rPr lang="en-US" sz="2400" dirty="0" smtClean="0">
                <a:latin typeface="Times New Roman" panose="02020603050405020304" pitchFamily="18" charset="0"/>
                <a:cs typeface="Times New Roman" panose="02020603050405020304" pitchFamily="18" charset="0"/>
              </a:rPr>
              <a:t>). </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sym typeface="Symbol" panose="05050102010706020507" pitchFamily="18" charset="2"/>
              </a:rPr>
              <a:t>In other words, the dielectric constant becomes</a:t>
            </a: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negative </a:t>
            </a:r>
            <a:r>
              <a:rPr lang="en-US" sz="2400" dirty="0">
                <a:latin typeface="Times New Roman" panose="02020603050405020304" pitchFamily="18" charset="0"/>
                <a:cs typeface="Times New Roman" panose="02020603050405020304" pitchFamily="18" charset="0"/>
                <a:sym typeface="Symbol" panose="05050102010706020507" pitchFamily="18" charset="2"/>
              </a:rPr>
              <a:t>and the propagation constant becomes </a:t>
            </a: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imaginary</a:t>
            </a:r>
            <a:r>
              <a:rPr lang="en-US" sz="2400" dirty="0">
                <a:latin typeface="Times New Roman" panose="02020603050405020304" pitchFamily="18" charset="0"/>
                <a:cs typeface="Times New Roman" panose="02020603050405020304" pitchFamily="18" charset="0"/>
                <a:sym typeface="Symbol" panose="05050102010706020507" pitchFamily="18" charset="2"/>
              </a:rPr>
              <a:t>.</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electric </a:t>
            </a:r>
            <a:r>
              <a:rPr lang="en-US" sz="2400" dirty="0" smtClean="0">
                <a:latin typeface="Times New Roman" panose="02020603050405020304" pitchFamily="18" charset="0"/>
                <a:cs typeface="Times New Roman" panose="02020603050405020304" pitchFamily="18" charset="0"/>
              </a:rPr>
              <a:t>field </a:t>
            </a:r>
            <a:r>
              <a:rPr lang="en-US" sz="2400" dirty="0" smtClean="0">
                <a:latin typeface="Times New Roman" panose="02020603050405020304" pitchFamily="18" charset="0"/>
                <a:cs typeface="Times New Roman" panose="02020603050405020304" pitchFamily="18" charset="0"/>
              </a:rPr>
              <a:t>of the wave   </a:t>
            </a:r>
            <a:r>
              <a:rPr lang="en-US" sz="2400" i="1" dirty="0" smtClean="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a:t>
            </a:r>
            <a:r>
              <a:rPr lang="en-US" sz="2400" i="1" dirty="0" smtClean="0">
                <a:latin typeface="Times New Roman" panose="02020603050405020304" pitchFamily="18" charset="0"/>
                <a:cs typeface="Times New Roman" panose="02020603050405020304" pitchFamily="18" charset="0"/>
              </a:rPr>
              <a:t>E</a:t>
            </a:r>
            <a:r>
              <a:rPr lang="en-US" sz="2400" baseline="-250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exp[j(</a:t>
            </a:r>
            <a:r>
              <a:rPr lang="en-US" sz="2400" dirty="0" err="1" smtClean="0">
                <a:latin typeface="Times New Roman" panose="02020603050405020304" pitchFamily="18" charset="0"/>
                <a:cs typeface="Times New Roman" panose="02020603050405020304" pitchFamily="18" charset="0"/>
                <a:sym typeface="Symbol" panose="05050102010706020507" pitchFamily="18" charset="2"/>
              </a:rPr>
              <a:t>kz</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a:t>
            </a:r>
            <a:r>
              <a:rPr lang="en-US" sz="2400" dirty="0" smtClean="0">
                <a:latin typeface="Times New Roman" panose="02020603050405020304" pitchFamily="18" charset="0"/>
                <a:cs typeface="Times New Roman" panose="02020603050405020304" pitchFamily="18" charset="0"/>
              </a:rPr>
              <a:t>)]  becomes </a:t>
            </a:r>
            <a:r>
              <a:rPr lang="en-US" sz="2400" i="1" dirty="0" smtClean="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a:t>
            </a:r>
            <a:r>
              <a:rPr lang="en-US" sz="2400" i="1" dirty="0" smtClean="0">
                <a:latin typeface="Times New Roman" panose="02020603050405020304" pitchFamily="18" charset="0"/>
                <a:cs typeface="Times New Roman" panose="02020603050405020304" pitchFamily="18" charset="0"/>
              </a:rPr>
              <a:t>E</a:t>
            </a:r>
            <a:r>
              <a:rPr lang="en-US" sz="2400" baseline="-250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exp(-</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z</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exp</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j</a:t>
            </a:r>
            <a:r>
              <a:rPr lang="en-US" sz="2400" dirty="0" err="1" smtClean="0">
                <a:latin typeface="Times New Roman" panose="02020603050405020304" pitchFamily="18" charset="0"/>
                <a:cs typeface="Times New Roman" panose="02020603050405020304" pitchFamily="18" charset="0"/>
                <a:sym typeface="Symbol" panose="05050102010706020507" pitchFamily="18" charset="2"/>
              </a:rPr>
              <a:t>t</a:t>
            </a:r>
            <a:r>
              <a:rPr lang="en-US" sz="2400" dirty="0" smtClean="0">
                <a:latin typeface="Times New Roman" panose="02020603050405020304" pitchFamily="18" charset="0"/>
                <a:cs typeface="Times New Roman" panose="02020603050405020304" pitchFamily="18" charset="0"/>
              </a:rPr>
              <a:t>] </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wave will </a:t>
            </a:r>
            <a:r>
              <a:rPr lang="en-US" sz="2400" b="1" dirty="0" smtClean="0">
                <a:solidFill>
                  <a:srgbClr val="FF0000"/>
                </a:solidFill>
                <a:latin typeface="Times New Roman" panose="02020603050405020304" pitchFamily="18" charset="0"/>
                <a:cs typeface="Times New Roman" panose="02020603050405020304" pitchFamily="18" charset="0"/>
              </a:rPr>
              <a:t>exponentially decay </a:t>
            </a:r>
            <a:r>
              <a:rPr lang="en-US" sz="2400" dirty="0" smtClean="0">
                <a:latin typeface="Times New Roman" panose="02020603050405020304" pitchFamily="18" charset="0"/>
                <a:cs typeface="Times New Roman" panose="02020603050405020304" pitchFamily="18" charset="0"/>
              </a:rPr>
              <a:t>with distance according to  </a:t>
            </a:r>
            <a:r>
              <a:rPr lang="en-US" sz="2400" dirty="0" err="1" smtClean="0">
                <a:latin typeface="Times New Roman" panose="02020603050405020304" pitchFamily="18" charset="0"/>
                <a:cs typeface="Times New Roman" panose="02020603050405020304" pitchFamily="18" charset="0"/>
              </a:rPr>
              <a:t>exp</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sym typeface="Symbol" panose="05050102010706020507" pitchFamily="18" charset="2"/>
              </a:rPr>
              <a:t>z</a:t>
            </a:r>
            <a:r>
              <a:rPr lang="en-US" sz="2400" dirty="0" smtClean="0">
                <a:latin typeface="Times New Roman" panose="02020603050405020304" pitchFamily="18" charset="0"/>
                <a:cs typeface="Times New Roman" panose="02020603050405020304" pitchFamily="18" charset="0"/>
              </a:rPr>
              <a:t>). </a:t>
            </a:r>
          </a:p>
          <a:p>
            <a:pPr>
              <a:buFont typeface="Arial" panose="020B0604020202020204" pitchFamily="34" charset="0"/>
              <a:buChar char="•"/>
            </a:pPr>
            <a:r>
              <a:rPr lang="en-US" sz="2400" b="1" dirty="0" smtClean="0">
                <a:latin typeface="Times New Roman" panose="02020603050405020304" pitchFamily="18" charset="0"/>
                <a:cs typeface="Times New Roman" panose="02020603050405020304" pitchFamily="18" charset="0"/>
              </a:rPr>
              <a:t>The wave is NOT absorbed because the loss from electron collision has been ignored. This implies that the wave incident on the medium surface would be totally reflected</a:t>
            </a:r>
            <a:r>
              <a:rPr lang="en-US" sz="2400" dirty="0" smtClean="0">
                <a:latin typeface="Times New Roman" panose="02020603050405020304" pitchFamily="18" charset="0"/>
                <a:cs typeface="Times New Roman" panose="02020603050405020304" pitchFamily="18" charset="0"/>
              </a:rPr>
              <a:t>.</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waves have a </a:t>
            </a:r>
            <a:r>
              <a:rPr lang="en-US" sz="2400" b="1" i="1" dirty="0" smtClean="0">
                <a:solidFill>
                  <a:srgbClr val="FF0000"/>
                </a:solidFill>
                <a:latin typeface="Times New Roman" panose="02020603050405020304" pitchFamily="18" charset="0"/>
                <a:cs typeface="Times New Roman" panose="02020603050405020304" pitchFamily="18" charset="0"/>
              </a:rPr>
              <a:t>cut off  </a:t>
            </a:r>
            <a:r>
              <a:rPr lang="en-US" sz="2400" dirty="0" smtClean="0">
                <a:latin typeface="Times New Roman" panose="02020603050405020304" pitchFamily="18" charset="0"/>
                <a:cs typeface="Times New Roman" panose="02020603050405020304" pitchFamily="18" charset="0"/>
              </a:rPr>
              <a:t>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 </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p>
          <a:p>
            <a:pPr>
              <a:buFont typeface="Arial" panose="020B0604020202020204" pitchFamily="34" charset="0"/>
              <a:buChar char="•"/>
            </a:pPr>
            <a:endParaRPr lang="en-US" sz="2400" baseline="-25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17</a:t>
            </a:fld>
            <a:endParaRPr lang="en-US"/>
          </a:p>
        </p:txBody>
      </p:sp>
      <p:graphicFrame>
        <p:nvGraphicFramePr>
          <p:cNvPr id="5" name="Object 4"/>
          <p:cNvGraphicFramePr>
            <a:graphicFrameLocks noChangeAspect="1"/>
          </p:cNvGraphicFramePr>
          <p:nvPr>
            <p:extLst/>
          </p:nvPr>
        </p:nvGraphicFramePr>
        <p:xfrm>
          <a:off x="1620915" y="1701122"/>
          <a:ext cx="1914525" cy="750887"/>
        </p:xfrm>
        <a:graphic>
          <a:graphicData uri="http://schemas.openxmlformats.org/presentationml/2006/ole">
            <mc:AlternateContent xmlns:mc="http://schemas.openxmlformats.org/markup-compatibility/2006">
              <mc:Choice xmlns:v="urn:schemas-microsoft-com:vml" Requires="v">
                <p:oleObj spid="_x0000_s13322" name="Equation" r:id="rId4" imgW="1002960" imgH="393480" progId="Equation.DSMT4">
                  <p:embed/>
                </p:oleObj>
              </mc:Choice>
              <mc:Fallback>
                <p:oleObj name="Equation" r:id="rId4" imgW="1002960" imgH="393480" progId="Equation.DSMT4">
                  <p:embed/>
                  <p:pic>
                    <p:nvPicPr>
                      <p:cNvPr id="0" name=""/>
                      <p:cNvPicPr/>
                      <p:nvPr/>
                    </p:nvPicPr>
                    <p:blipFill>
                      <a:blip r:embed="rId5"/>
                      <a:stretch>
                        <a:fillRect/>
                      </a:stretch>
                    </p:blipFill>
                    <p:spPr>
                      <a:xfrm>
                        <a:off x="1620915" y="1701122"/>
                        <a:ext cx="1914525" cy="750887"/>
                      </a:xfrm>
                      <a:prstGeom prst="rect">
                        <a:avLst/>
                      </a:prstGeom>
                      <a:solidFill>
                        <a:schemeClr val="bg1"/>
                      </a:solidFill>
                    </p:spPr>
                  </p:pic>
                </p:oleObj>
              </mc:Fallback>
            </mc:AlternateContent>
          </a:graphicData>
        </a:graphic>
      </p:graphicFrame>
      <p:sp>
        <p:nvSpPr>
          <p:cNvPr id="6" name="Rectangle 5"/>
          <p:cNvSpPr/>
          <p:nvPr/>
        </p:nvSpPr>
        <p:spPr>
          <a:xfrm>
            <a:off x="4727817" y="1845732"/>
            <a:ext cx="1236256" cy="461665"/>
          </a:xfrm>
          <a:prstGeom prst="rect">
            <a:avLst/>
          </a:prstGeom>
        </p:spPr>
        <p:txBody>
          <a:bodyPr wrap="square">
            <a:spAutoFit/>
          </a:bodyPr>
          <a:lstStyle/>
          <a:p>
            <a:r>
              <a:rPr lang="en-US" sz="2400" dirty="0" smtClean="0">
                <a:latin typeface="Times New Roman" panose="02020603050405020304" pitchFamily="18" charset="0"/>
                <a:cs typeface="Times New Roman" panose="02020603050405020304" pitchFamily="18" charset="0"/>
                <a:sym typeface="Symbol" panose="05050102010706020507" pitchFamily="18" charset="2"/>
              </a:rPr>
              <a:t>  </a:t>
            </a:r>
            <a:r>
              <a:rPr lang="en-US" sz="2400" dirty="0">
                <a:latin typeface="Times New Roman" panose="02020603050405020304" pitchFamily="18" charset="0"/>
                <a:cs typeface="Times New Roman" panose="02020603050405020304" pitchFamily="18" charset="0"/>
                <a:sym typeface="Symbol" panose="05050102010706020507" pitchFamily="18" charset="2"/>
              </a:rPr>
              <a:t>&lt;</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endParaRPr lang="en-US" sz="2400" dirty="0"/>
          </a:p>
        </p:txBody>
      </p:sp>
    </p:spTree>
    <p:extLst>
      <p:ext uri="{BB962C8B-B14F-4D97-AF65-F5344CB8AC3E}">
        <p14:creationId xmlns:p14="http://schemas.microsoft.com/office/powerpoint/2010/main" val="22820419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Penetration depth in the plasma</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7546" y="1845734"/>
            <a:ext cx="10828134" cy="4023360"/>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When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&lt; </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the wave number becomes imaginary. This suggests that the EM waves incident on the plasma will be attenuated (</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without absorption</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within the plasma.</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penetration depth can be worked out when the amplitude of the transmitted wave becomes </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1/</a:t>
            </a:r>
            <a:r>
              <a:rPr lang="en-US" sz="2400" b="1" i="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e</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of the amplitude of the incident wave. </a:t>
            </a: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penetration depth  = 1/ can be written as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This can be approximated as                          when </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&lt;&lt; </a:t>
            </a:r>
            <a:r>
              <a:rPr lang="en-US" sz="2400" dirty="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18</a:t>
            </a:fld>
            <a:endParaRPr lang="en-US"/>
          </a:p>
        </p:txBody>
      </p:sp>
      <p:graphicFrame>
        <p:nvGraphicFramePr>
          <p:cNvPr id="5" name="Object 4"/>
          <p:cNvGraphicFramePr>
            <a:graphicFrameLocks noChangeAspect="1"/>
          </p:cNvGraphicFramePr>
          <p:nvPr>
            <p:extLst/>
          </p:nvPr>
        </p:nvGraphicFramePr>
        <p:xfrm>
          <a:off x="6811127" y="3129449"/>
          <a:ext cx="2779262" cy="1258982"/>
        </p:xfrm>
        <a:graphic>
          <a:graphicData uri="http://schemas.openxmlformats.org/presentationml/2006/ole">
            <mc:AlternateContent xmlns:mc="http://schemas.openxmlformats.org/markup-compatibility/2006">
              <mc:Choice xmlns:v="urn:schemas-microsoft-com:vml" Requires="v">
                <p:oleObj spid="_x0000_s14354" name="Equation" r:id="rId4" imgW="1485720" imgH="672840" progId="Equation.DSMT4">
                  <p:embed/>
                </p:oleObj>
              </mc:Choice>
              <mc:Fallback>
                <p:oleObj name="Equation" r:id="rId4" imgW="1485720" imgH="672840" progId="Equation.DSMT4">
                  <p:embed/>
                  <p:pic>
                    <p:nvPicPr>
                      <p:cNvPr id="0" name=""/>
                      <p:cNvPicPr/>
                      <p:nvPr/>
                    </p:nvPicPr>
                    <p:blipFill>
                      <a:blip r:embed="rId5"/>
                      <a:stretch>
                        <a:fillRect/>
                      </a:stretch>
                    </p:blipFill>
                    <p:spPr>
                      <a:xfrm>
                        <a:off x="6811127" y="3129449"/>
                        <a:ext cx="2779262" cy="1258982"/>
                      </a:xfrm>
                      <a:prstGeom prst="rect">
                        <a:avLst/>
                      </a:prstGeom>
                      <a:solidFill>
                        <a:srgbClr val="FFFF00"/>
                      </a:solidFill>
                    </p:spPr>
                  </p:pic>
                </p:oleObj>
              </mc:Fallback>
            </mc:AlternateContent>
          </a:graphicData>
        </a:graphic>
      </p:graphicFrame>
      <p:graphicFrame>
        <p:nvGraphicFramePr>
          <p:cNvPr id="6" name="Object 5"/>
          <p:cNvGraphicFramePr>
            <a:graphicFrameLocks noChangeAspect="1"/>
          </p:cNvGraphicFramePr>
          <p:nvPr>
            <p:extLst/>
          </p:nvPr>
        </p:nvGraphicFramePr>
        <p:xfrm>
          <a:off x="4151963" y="5042739"/>
          <a:ext cx="1141412" cy="474662"/>
        </p:xfrm>
        <a:graphic>
          <a:graphicData uri="http://schemas.openxmlformats.org/presentationml/2006/ole">
            <mc:AlternateContent xmlns:mc="http://schemas.openxmlformats.org/markup-compatibility/2006">
              <mc:Choice xmlns:v="urn:schemas-microsoft-com:vml" Requires="v">
                <p:oleObj spid="_x0000_s14355" name="Equation" r:id="rId6" imgW="609480" imgH="253800" progId="Equation.DSMT4">
                  <p:embed/>
                </p:oleObj>
              </mc:Choice>
              <mc:Fallback>
                <p:oleObj name="Equation" r:id="rId6" imgW="609480" imgH="253800" progId="Equation.DSMT4">
                  <p:embed/>
                  <p:pic>
                    <p:nvPicPr>
                      <p:cNvPr id="0" name=""/>
                      <p:cNvPicPr/>
                      <p:nvPr/>
                    </p:nvPicPr>
                    <p:blipFill>
                      <a:blip r:embed="rId7"/>
                      <a:stretch>
                        <a:fillRect/>
                      </a:stretch>
                    </p:blipFill>
                    <p:spPr>
                      <a:xfrm>
                        <a:off x="4151963" y="5042739"/>
                        <a:ext cx="1141412" cy="474662"/>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1633841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074" y="577641"/>
            <a:ext cx="6477228" cy="1450757"/>
          </a:xfrm>
        </p:spPr>
        <p:txBody>
          <a:bodyPr>
            <a:normAutofit fontScale="90000"/>
          </a:bodyPr>
          <a:lstStyle/>
          <a:p>
            <a:r>
              <a:rPr lang="en-US" b="1" dirty="0" smtClean="0">
                <a:latin typeface="Times New Roman" panose="02020603050405020304" pitchFamily="18" charset="0"/>
                <a:cs typeface="Times New Roman" panose="02020603050405020304" pitchFamily="18" charset="0"/>
              </a:rPr>
              <a:t>Radio wave propagation with ionospheric reflection</a:t>
            </a:r>
            <a:br>
              <a:rPr lang="en-US" b="1" dirty="0" smtClean="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BF862A83-7829-4EAB-BCD1-956F3A50E156}" type="slidenum">
              <a:rPr lang="en-US" smtClean="0"/>
              <a:t>19</a:t>
            </a:fld>
            <a:endParaRPr lang="en-US"/>
          </a:p>
        </p:txBody>
      </p:sp>
      <p:pic>
        <p:nvPicPr>
          <p:cNvPr id="20482" name="Picture 2" descr="https://qph.ec.quoracdn.net/main-qimg-749962eec98eec5b7b72f70409f293b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074" y="1382898"/>
            <a:ext cx="5832018" cy="395123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24074" y="6455578"/>
            <a:ext cx="8046720" cy="369332"/>
          </a:xfrm>
          <a:prstGeom prst="rect">
            <a:avLst/>
          </a:prstGeom>
        </p:spPr>
        <p:txBody>
          <a:bodyPr wrap="square">
            <a:spAutoFit/>
          </a:bodyPr>
          <a:lstStyle/>
          <a:p>
            <a:r>
              <a:rPr lang="en-US" dirty="0"/>
              <a:t>https://www.quora.com/How-far-do-longwave-radio-signals-travel</a:t>
            </a:r>
          </a:p>
        </p:txBody>
      </p:sp>
      <p:pic>
        <p:nvPicPr>
          <p:cNvPr id="7" name="Picture 6"/>
          <p:cNvPicPr>
            <a:picLocks noChangeAspect="1"/>
          </p:cNvPicPr>
          <p:nvPr/>
        </p:nvPicPr>
        <p:blipFill>
          <a:blip r:embed="rId3"/>
          <a:stretch>
            <a:fillRect/>
          </a:stretch>
        </p:blipFill>
        <p:spPr>
          <a:xfrm>
            <a:off x="7246870" y="515618"/>
            <a:ext cx="4137057" cy="5555386"/>
          </a:xfrm>
          <a:prstGeom prst="rect">
            <a:avLst/>
          </a:prstGeom>
        </p:spPr>
      </p:pic>
      <p:sp>
        <p:nvSpPr>
          <p:cNvPr id="8" name="TextBox 7"/>
          <p:cNvSpPr txBox="1"/>
          <p:nvPr/>
        </p:nvSpPr>
        <p:spPr>
          <a:xfrm>
            <a:off x="239919" y="5118538"/>
            <a:ext cx="7045538" cy="1200329"/>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The major usefulness of the ionosphere is that the reflections enable wave propagation over a much larger distance than would be possible with line-of-sight.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7883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Electric dipole and polarization</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47730" y="1845733"/>
            <a:ext cx="11449317" cy="4387641"/>
          </a:xfrm>
        </p:spPr>
        <p:txBody>
          <a:bodyPr>
            <a:normAutofit/>
          </a:bodyPr>
          <a:lstStyle/>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When the electron in a hydrogen atom bound to the nucleus moves a small distance from its equilibrium positon, the charge separation creates an electric field which acts as a linear restoring force and the resulting  motion is simple harmonic with an angular frequency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0</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Similarly, a steadily applied electric field also creates the charge separation  between an electron and the rest of its atoms. This results in a polarization with a magnitude of </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US" sz="24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i="1" dirty="0" smtClean="0">
                <a:latin typeface="Times New Roman" panose="02020603050405020304" pitchFamily="18" charset="0"/>
                <a:cs typeface="Times New Roman" panose="02020603050405020304" pitchFamily="18" charset="0"/>
              </a:rPr>
              <a:t>P</a:t>
            </a:r>
            <a:r>
              <a:rPr lang="en-US" sz="2400" dirty="0" smtClean="0">
                <a:latin typeface="Times New Roman" panose="02020603050405020304" pitchFamily="18" charset="0"/>
                <a:cs typeface="Times New Roman" panose="02020603050405020304" pitchFamily="18" charset="0"/>
              </a:rPr>
              <a:t> is known as the polarization or the density of electric dipole moments in a dielectric material. </a:t>
            </a:r>
            <a:r>
              <a:rPr lang="en-US" sz="2400" i="1" dirty="0" smtClean="0">
                <a:latin typeface="Times New Roman" panose="02020603050405020304" pitchFamily="18" charset="0"/>
                <a:cs typeface="Times New Roman" panose="02020603050405020304" pitchFamily="18" charset="0"/>
              </a:rPr>
              <a:t>n</a:t>
            </a:r>
            <a:r>
              <a:rPr lang="en-US" sz="2400" baseline="-25000" dirty="0" smtClean="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 is the electron density, </a:t>
            </a:r>
            <a:r>
              <a:rPr lang="en-US" sz="2400" i="1" dirty="0" smtClean="0">
                <a:latin typeface="Times New Roman" panose="02020603050405020304" pitchFamily="18" charset="0"/>
                <a:cs typeface="Times New Roman" panose="02020603050405020304" pitchFamily="18" charset="0"/>
              </a:rPr>
              <a:t>x</a:t>
            </a:r>
            <a:r>
              <a:rPr lang="en-US" sz="2400" dirty="0" smtClean="0">
                <a:latin typeface="Times New Roman" panose="02020603050405020304" pitchFamily="18" charset="0"/>
                <a:cs typeface="Times New Roman" panose="02020603050405020304" pitchFamily="18" charset="0"/>
              </a:rPr>
              <a:t> is the displacement from equilibrium and </a:t>
            </a:r>
            <a:r>
              <a:rPr lang="en-US" sz="2400" i="1" dirty="0" smtClean="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0</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is the free space permittivity.</a:t>
            </a:r>
            <a:endParaRPr lang="en-US" sz="2400" dirty="0">
              <a:latin typeface="Times New Roman" panose="02020603050405020304" pitchFamily="18" charset="0"/>
              <a:cs typeface="Times New Roman" panose="02020603050405020304"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124470348"/>
              </p:ext>
            </p:extLst>
          </p:nvPr>
        </p:nvGraphicFramePr>
        <p:xfrm>
          <a:off x="4900680" y="3959203"/>
          <a:ext cx="1238771" cy="896132"/>
        </p:xfrm>
        <a:graphic>
          <a:graphicData uri="http://schemas.openxmlformats.org/presentationml/2006/ole">
            <mc:AlternateContent xmlns:mc="http://schemas.openxmlformats.org/markup-compatibility/2006">
              <mc:Choice xmlns:v="urn:schemas-microsoft-com:vml" Requires="v">
                <p:oleObj spid="_x0000_s1057" name="Equation" r:id="rId4" imgW="596880" imgH="431640" progId="Equation.DSMT4">
                  <p:embed/>
                </p:oleObj>
              </mc:Choice>
              <mc:Fallback>
                <p:oleObj name="Equation" r:id="rId4" imgW="596880" imgH="431640" progId="Equation.DSMT4">
                  <p:embed/>
                  <p:pic>
                    <p:nvPicPr>
                      <p:cNvPr id="0" name=""/>
                      <p:cNvPicPr/>
                      <p:nvPr/>
                    </p:nvPicPr>
                    <p:blipFill>
                      <a:blip r:embed="rId5"/>
                      <a:stretch>
                        <a:fillRect/>
                      </a:stretch>
                    </p:blipFill>
                    <p:spPr>
                      <a:xfrm>
                        <a:off x="4900680" y="3959203"/>
                        <a:ext cx="1238771" cy="896132"/>
                      </a:xfrm>
                      <a:prstGeom prst="rect">
                        <a:avLst/>
                      </a:prstGeom>
                    </p:spPr>
                  </p:pic>
                </p:oleObj>
              </mc:Fallback>
            </mc:AlternateContent>
          </a:graphicData>
        </a:graphic>
      </p:graphicFrame>
      <p:sp>
        <p:nvSpPr>
          <p:cNvPr id="6" name="Slide Number Placeholder 5"/>
          <p:cNvSpPr>
            <a:spLocks noGrp="1"/>
          </p:cNvSpPr>
          <p:nvPr>
            <p:ph type="sldNum" sz="quarter" idx="12"/>
          </p:nvPr>
        </p:nvSpPr>
        <p:spPr/>
        <p:txBody>
          <a:bodyPr/>
          <a:lstStyle/>
          <a:p>
            <a:fld id="{7A2A8361-A127-44D8-8F24-AE5012F702E7}" type="slidenum">
              <a:rPr lang="en-US" smtClean="0"/>
              <a:t>2</a:t>
            </a:fld>
            <a:endParaRPr lang="en-US"/>
          </a:p>
        </p:txBody>
      </p:sp>
    </p:spTree>
    <p:extLst>
      <p:ext uri="{BB962C8B-B14F-4D97-AF65-F5344CB8AC3E}">
        <p14:creationId xmlns:p14="http://schemas.microsoft.com/office/powerpoint/2010/main" val="2103047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862A83-7829-4EAB-BCD1-956F3A50E156}" type="slidenum">
              <a:rPr lang="en-US" smtClean="0"/>
              <a:t>3</a:t>
            </a:fld>
            <a:endParaRPr lang="en-US"/>
          </a:p>
        </p:txBody>
      </p:sp>
      <p:pic>
        <p:nvPicPr>
          <p:cNvPr id="5" name="Picture 4"/>
          <p:cNvPicPr>
            <a:picLocks noChangeAspect="1"/>
          </p:cNvPicPr>
          <p:nvPr/>
        </p:nvPicPr>
        <p:blipFill>
          <a:blip r:embed="rId2"/>
          <a:stretch>
            <a:fillRect/>
          </a:stretch>
        </p:blipFill>
        <p:spPr>
          <a:xfrm>
            <a:off x="3498138" y="305850"/>
            <a:ext cx="7934373" cy="5685517"/>
          </a:xfrm>
          <a:prstGeom prst="rect">
            <a:avLst/>
          </a:prstGeom>
        </p:spPr>
      </p:pic>
      <p:sp>
        <p:nvSpPr>
          <p:cNvPr id="6" name="Rectangle 5"/>
          <p:cNvSpPr/>
          <p:nvPr/>
        </p:nvSpPr>
        <p:spPr>
          <a:xfrm>
            <a:off x="4667534" y="5991367"/>
            <a:ext cx="6878472" cy="369332"/>
          </a:xfrm>
          <a:prstGeom prst="rect">
            <a:avLst/>
          </a:prstGeom>
        </p:spPr>
        <p:txBody>
          <a:bodyPr wrap="square">
            <a:spAutoFit/>
          </a:bodyPr>
          <a:lstStyle/>
          <a:p>
            <a:r>
              <a:rPr lang="en-US" b="0" i="0" dirty="0" smtClean="0">
                <a:solidFill>
                  <a:srgbClr val="006621"/>
                </a:solidFill>
                <a:effectLst/>
                <a:latin typeface="arial" panose="020B0604020202020204" pitchFamily="34" charset="0"/>
              </a:rPr>
              <a:t>https://ocw.mit.edu/courses/...and.../MIT6_007S11_lec22.pdf</a:t>
            </a:r>
            <a:endParaRPr lang="en-US" dirty="0"/>
          </a:p>
        </p:txBody>
      </p:sp>
      <p:sp>
        <p:nvSpPr>
          <p:cNvPr id="7" name="TextBox 6"/>
          <p:cNvSpPr txBox="1"/>
          <p:nvPr/>
        </p:nvSpPr>
        <p:spPr>
          <a:xfrm>
            <a:off x="122828" y="900753"/>
            <a:ext cx="3957851" cy="461665"/>
          </a:xfrm>
          <a:prstGeom prst="rect">
            <a:avLst/>
          </a:prstGeom>
          <a:solidFill>
            <a:srgbClr val="FFFF00"/>
          </a:solidFill>
        </p:spPr>
        <p:txBody>
          <a:bodyPr wrap="square" rtlCol="0">
            <a:spAutoFit/>
          </a:bodyPr>
          <a:lstStyle/>
          <a:p>
            <a:r>
              <a:rPr lang="en-US" sz="2400" b="1" dirty="0" smtClean="0">
                <a:latin typeface="Times New Roman" panose="02020603050405020304" pitchFamily="18" charset="0"/>
                <a:cs typeface="Times New Roman" panose="02020603050405020304" pitchFamily="18" charset="0"/>
              </a:rPr>
              <a:t>Lorentz Dielectric Model</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364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Electric Susceptibility </a:t>
            </a:r>
            <a:r>
              <a:rPr lang="en-US" b="1" dirty="0" smtClean="0">
                <a:latin typeface="Times New Roman" panose="02020603050405020304" pitchFamily="18" charset="0"/>
                <a:cs typeface="Times New Roman" panose="02020603050405020304" pitchFamily="18" charset="0"/>
                <a:sym typeface="Symbol" panose="05050102010706020507" pitchFamily="18" charset="2"/>
              </a:rPr>
              <a: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93066" y="1759867"/>
            <a:ext cx="10819417" cy="4791040"/>
          </a:xfrm>
        </p:spPr>
        <p:txBody>
          <a:bodyPr>
            <a:normAutofit/>
          </a:bodyPr>
          <a:lstStyle/>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electric susceptibility indicates </a:t>
            </a:r>
            <a:r>
              <a:rPr lang="en-US" sz="2400" dirty="0">
                <a:latin typeface="Times New Roman" panose="02020603050405020304" pitchFamily="18" charset="0"/>
                <a:cs typeface="Times New Roman" panose="02020603050405020304" pitchFamily="18" charset="0"/>
              </a:rPr>
              <a:t>the degree of polarization of a dielectric material in response to an applied electric </a:t>
            </a:r>
            <a:r>
              <a:rPr lang="en-US" sz="2400" dirty="0" smtClean="0">
                <a:latin typeface="Times New Roman" panose="02020603050405020304" pitchFamily="18" charset="0"/>
                <a:cs typeface="Times New Roman" panose="02020603050405020304" pitchFamily="18" charset="0"/>
              </a:rPr>
              <a:t>field.</a:t>
            </a: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susceptibility is the value of </a:t>
            </a:r>
            <a:r>
              <a:rPr lang="en-US" sz="2400" i="1" dirty="0" smtClean="0">
                <a:latin typeface="Times New Roman" panose="02020603050405020304" pitchFamily="18" charset="0"/>
                <a:cs typeface="Times New Roman" panose="02020603050405020304" pitchFamily="18" charset="0"/>
              </a:rPr>
              <a:t>P</a:t>
            </a:r>
            <a:r>
              <a:rPr lang="en-US" sz="2400" dirty="0" smtClean="0">
                <a:latin typeface="Times New Roman" panose="02020603050405020304" pitchFamily="18" charset="0"/>
                <a:cs typeface="Times New Roman" panose="02020603050405020304" pitchFamily="18" charset="0"/>
              </a:rPr>
              <a:t> per unit electric field</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permittivity of the dielectric is given by  </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relative permittivity of </a:t>
            </a:r>
            <a:r>
              <a:rPr lang="en-US" sz="2400" b="1" dirty="0" smtClean="0">
                <a:solidFill>
                  <a:srgbClr val="FF0000"/>
                </a:solidFill>
                <a:latin typeface="Times New Roman" panose="02020603050405020304" pitchFamily="18" charset="0"/>
                <a:cs typeface="Times New Roman" panose="02020603050405020304" pitchFamily="18" charset="0"/>
              </a:rPr>
              <a:t>dielectric constant </a:t>
            </a:r>
            <a:r>
              <a:rPr lang="en-US" sz="2400" dirty="0" smtClean="0">
                <a:latin typeface="Times New Roman" panose="02020603050405020304" pitchFamily="18" charset="0"/>
                <a:cs typeface="Times New Roman" panose="02020603050405020304" pitchFamily="18" charset="0"/>
              </a:rPr>
              <a:t>is given by  </a:t>
            </a:r>
          </a:p>
          <a:p>
            <a:pPr>
              <a:buFont typeface="Wingdings" panose="05000000000000000000" pitchFamily="2" charset="2"/>
              <a:buChar char="§"/>
            </a:pPr>
            <a:endParaRPr lang="en-US" sz="2400" b="1" dirty="0" smtClean="0">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b="1" dirty="0" smtClean="0">
                <a:solidFill>
                  <a:srgbClr val="FF0000"/>
                </a:solidFill>
                <a:latin typeface="Times New Roman" panose="02020603050405020304" pitchFamily="18" charset="0"/>
                <a:cs typeface="Times New Roman" panose="02020603050405020304" pitchFamily="18" charset="0"/>
              </a:rPr>
              <a:t>A steady electric field  </a:t>
            </a:r>
            <a:r>
              <a:rPr lang="en-US" sz="2400" b="1" i="1" dirty="0" smtClean="0">
                <a:solidFill>
                  <a:srgbClr val="FF0000"/>
                </a:solidFill>
                <a:latin typeface="Times New Roman" panose="02020603050405020304" pitchFamily="18" charset="0"/>
                <a:cs typeface="Times New Roman" panose="02020603050405020304" pitchFamily="18" charset="0"/>
              </a:rPr>
              <a:t>E</a:t>
            </a:r>
            <a:r>
              <a:rPr lang="en-US" sz="2400" b="1" dirty="0" smtClean="0">
                <a:solidFill>
                  <a:srgbClr val="FF0000"/>
                </a:solidFill>
                <a:latin typeface="Times New Roman" panose="02020603050405020304" pitchFamily="18" charset="0"/>
                <a:cs typeface="Times New Roman" panose="02020603050405020304" pitchFamily="18" charset="0"/>
              </a:rPr>
              <a:t> defines a static susceptibility which relates to the refractive index </a:t>
            </a:r>
            <a:r>
              <a:rPr lang="en-US" sz="2400" b="1" i="1" dirty="0" smtClean="0">
                <a:solidFill>
                  <a:srgbClr val="FF0000"/>
                </a:solidFill>
                <a:latin typeface="Times New Roman" panose="02020603050405020304" pitchFamily="18" charset="0"/>
                <a:cs typeface="Times New Roman" panose="02020603050405020304" pitchFamily="18" charset="0"/>
              </a:rPr>
              <a:t>n</a:t>
            </a:r>
            <a:r>
              <a:rPr lang="en-US" sz="2400" b="1" dirty="0" smtClean="0">
                <a:solidFill>
                  <a:srgbClr val="FF0000"/>
                </a:solidFill>
                <a:latin typeface="Times New Roman" panose="02020603050405020304" pitchFamily="18" charset="0"/>
                <a:cs typeface="Times New Roman" panose="02020603050405020304" pitchFamily="18" charset="0"/>
              </a:rPr>
              <a:t> by </a:t>
            </a:r>
            <a:r>
              <a:rPr lang="en-US" sz="2400" dirty="0" smtClean="0">
                <a:latin typeface="Times New Roman" panose="02020603050405020304" pitchFamily="18" charset="0"/>
                <a:cs typeface="Times New Roman" panose="02020603050405020304" pitchFamily="18" charset="0"/>
              </a:rPr>
              <a:t> </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US" sz="24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7A2A8361-A127-44D8-8F24-AE5012F702E7}" type="slidenum">
              <a:rPr lang="en-US" smtClean="0"/>
              <a:t>4</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2247636326"/>
              </p:ext>
            </p:extLst>
          </p:nvPr>
        </p:nvGraphicFramePr>
        <p:xfrm>
          <a:off x="7629264" y="2279718"/>
          <a:ext cx="1238771" cy="896132"/>
        </p:xfrm>
        <a:graphic>
          <a:graphicData uri="http://schemas.openxmlformats.org/presentationml/2006/ole">
            <mc:AlternateContent xmlns:mc="http://schemas.openxmlformats.org/markup-compatibility/2006">
              <mc:Choice xmlns:v="urn:schemas-microsoft-com:vml" Requires="v">
                <p:oleObj spid="_x0000_s2160" name="Equation" r:id="rId4" imgW="596880" imgH="431640" progId="Equation.DSMT4">
                  <p:embed/>
                </p:oleObj>
              </mc:Choice>
              <mc:Fallback>
                <p:oleObj name="Equation" r:id="rId4" imgW="596880" imgH="431640" progId="Equation.DSMT4">
                  <p:embed/>
                  <p:pic>
                    <p:nvPicPr>
                      <p:cNvPr id="0" name=""/>
                      <p:cNvPicPr/>
                      <p:nvPr/>
                    </p:nvPicPr>
                    <p:blipFill>
                      <a:blip r:embed="rId5"/>
                      <a:stretch>
                        <a:fillRect/>
                      </a:stretch>
                    </p:blipFill>
                    <p:spPr>
                      <a:xfrm>
                        <a:off x="7629264" y="2279718"/>
                        <a:ext cx="1238771" cy="896132"/>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416788216"/>
              </p:ext>
            </p:extLst>
          </p:nvPr>
        </p:nvGraphicFramePr>
        <p:xfrm>
          <a:off x="6130828" y="3558806"/>
          <a:ext cx="1763712" cy="528638"/>
        </p:xfrm>
        <a:graphic>
          <a:graphicData uri="http://schemas.openxmlformats.org/presentationml/2006/ole">
            <mc:AlternateContent xmlns:mc="http://schemas.openxmlformats.org/markup-compatibility/2006">
              <mc:Choice xmlns:v="urn:schemas-microsoft-com:vml" Requires="v">
                <p:oleObj spid="_x0000_s2161" name="Equation" r:id="rId6" imgW="850680" imgH="253800" progId="Equation.DSMT4">
                  <p:embed/>
                </p:oleObj>
              </mc:Choice>
              <mc:Fallback>
                <p:oleObj name="Equation" r:id="rId6" imgW="850680" imgH="253800" progId="Equation.DSMT4">
                  <p:embed/>
                  <p:pic>
                    <p:nvPicPr>
                      <p:cNvPr id="0" name=""/>
                      <p:cNvPicPr/>
                      <p:nvPr/>
                    </p:nvPicPr>
                    <p:blipFill>
                      <a:blip r:embed="rId7"/>
                      <a:stretch>
                        <a:fillRect/>
                      </a:stretch>
                    </p:blipFill>
                    <p:spPr>
                      <a:xfrm>
                        <a:off x="6130828" y="3558806"/>
                        <a:ext cx="1763712" cy="528638"/>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408919077"/>
              </p:ext>
            </p:extLst>
          </p:nvPr>
        </p:nvGraphicFramePr>
        <p:xfrm>
          <a:off x="7894540" y="4314287"/>
          <a:ext cx="3816350" cy="1004888"/>
        </p:xfrm>
        <a:graphic>
          <a:graphicData uri="http://schemas.openxmlformats.org/presentationml/2006/ole">
            <mc:AlternateContent xmlns:mc="http://schemas.openxmlformats.org/markup-compatibility/2006">
              <mc:Choice xmlns:v="urn:schemas-microsoft-com:vml" Requires="v">
                <p:oleObj spid="_x0000_s2162" name="Equation" r:id="rId8" imgW="1841400" imgH="482400" progId="Equation.DSMT4">
                  <p:embed/>
                </p:oleObj>
              </mc:Choice>
              <mc:Fallback>
                <p:oleObj name="Equation" r:id="rId8" imgW="1841400" imgH="482400" progId="Equation.DSMT4">
                  <p:embed/>
                  <p:pic>
                    <p:nvPicPr>
                      <p:cNvPr id="0" name=""/>
                      <p:cNvPicPr/>
                      <p:nvPr/>
                    </p:nvPicPr>
                    <p:blipFill>
                      <a:blip r:embed="rId9"/>
                      <a:stretch>
                        <a:fillRect/>
                      </a:stretch>
                    </p:blipFill>
                    <p:spPr>
                      <a:xfrm>
                        <a:off x="7894540" y="4314287"/>
                        <a:ext cx="3816350" cy="1004888"/>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733706559"/>
              </p:ext>
            </p:extLst>
          </p:nvPr>
        </p:nvGraphicFramePr>
        <p:xfrm>
          <a:off x="3429000" y="5905500"/>
          <a:ext cx="2159000" cy="581025"/>
        </p:xfrm>
        <a:graphic>
          <a:graphicData uri="http://schemas.openxmlformats.org/presentationml/2006/ole">
            <mc:AlternateContent xmlns:mc="http://schemas.openxmlformats.org/markup-compatibility/2006">
              <mc:Choice xmlns:v="urn:schemas-microsoft-com:vml" Requires="v">
                <p:oleObj spid="_x0000_s2163" name="Equation" r:id="rId10" imgW="1041120" imgH="279360" progId="Equation.DSMT4">
                  <p:embed/>
                </p:oleObj>
              </mc:Choice>
              <mc:Fallback>
                <p:oleObj name="Equation" r:id="rId10" imgW="1041120" imgH="279360" progId="Equation.DSMT4">
                  <p:embed/>
                  <p:pic>
                    <p:nvPicPr>
                      <p:cNvPr id="0" name=""/>
                      <p:cNvPicPr/>
                      <p:nvPr/>
                    </p:nvPicPr>
                    <p:blipFill>
                      <a:blip r:embed="rId11"/>
                      <a:stretch>
                        <a:fillRect/>
                      </a:stretch>
                    </p:blipFill>
                    <p:spPr>
                      <a:xfrm>
                        <a:off x="3429000" y="5905500"/>
                        <a:ext cx="2159000" cy="581025"/>
                      </a:xfrm>
                      <a:prstGeom prst="rect">
                        <a:avLst/>
                      </a:prstGeom>
                    </p:spPr>
                  </p:pic>
                </p:oleObj>
              </mc:Fallback>
            </mc:AlternateContent>
          </a:graphicData>
        </a:graphic>
      </p:graphicFrame>
    </p:spTree>
    <p:extLst>
      <p:ext uri="{BB962C8B-B14F-4D97-AF65-F5344CB8AC3E}">
        <p14:creationId xmlns:p14="http://schemas.microsoft.com/office/powerpoint/2010/main" val="34026578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latin typeface="Times New Roman" panose="02020603050405020304" pitchFamily="18" charset="0"/>
                <a:cs typeface="Times New Roman" panose="02020603050405020304" pitchFamily="18" charset="0"/>
              </a:rPr>
              <a:t>steady</a:t>
            </a:r>
            <a:r>
              <a:rPr lang="en-US" b="1"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susceptibility : bound charge without damping</a:t>
            </a:r>
            <a:endParaRPr lang="en-US" dirty="0"/>
          </a:p>
        </p:txBody>
      </p:sp>
      <p:sp>
        <p:nvSpPr>
          <p:cNvPr id="3" name="Content Placeholder 2"/>
          <p:cNvSpPr>
            <a:spLocks noGrp="1"/>
          </p:cNvSpPr>
          <p:nvPr>
            <p:ph idx="1"/>
          </p:nvPr>
        </p:nvSpPr>
        <p:spPr>
          <a:xfrm>
            <a:off x="501445" y="1845734"/>
            <a:ext cx="10654235" cy="4466576"/>
          </a:xfrm>
        </p:spPr>
        <p:txBody>
          <a:bodyPr>
            <a:normAutofit/>
          </a:bodyPr>
          <a:lstStyle/>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To determine the dynamic susceptibility,  let’s  start analyzing the motion of bound undamped electric charge –</a:t>
            </a:r>
            <a:r>
              <a:rPr lang="en-US" sz="2400" i="1" dirty="0" smtClean="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 of mass </a:t>
            </a:r>
            <a:r>
              <a:rPr lang="en-US" sz="2400" i="1" dirty="0" smtClean="0">
                <a:latin typeface="Times New Roman" panose="02020603050405020304" pitchFamily="18" charset="0"/>
                <a:cs typeface="Times New Roman" panose="02020603050405020304" pitchFamily="18" charset="0"/>
              </a:rPr>
              <a:t>m</a:t>
            </a:r>
            <a:r>
              <a:rPr lang="en-US" sz="2400" dirty="0" smtClean="0">
                <a:latin typeface="Times New Roman" panose="02020603050405020304" pitchFamily="18" charset="0"/>
                <a:cs typeface="Times New Roman" panose="02020603050405020304" pitchFamily="18" charset="0"/>
              </a:rPr>
              <a:t> under the influence of an alternating electric field </a:t>
            </a:r>
            <a:r>
              <a:rPr lang="en-US" sz="2400" i="1" dirty="0" smtClean="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 = </a:t>
            </a:r>
            <a:r>
              <a:rPr lang="en-US" sz="2400" i="1" dirty="0" smtClean="0">
                <a:latin typeface="Times New Roman" panose="02020603050405020304" pitchFamily="18" charset="0"/>
                <a:cs typeface="Times New Roman" panose="02020603050405020304" pitchFamily="18" charset="0"/>
              </a:rPr>
              <a:t>E</a:t>
            </a:r>
            <a:r>
              <a:rPr lang="en-US" sz="2400" baseline="-250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cos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a:t>
            </a: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equation of motion of the bound charge can be written as </a:t>
            </a: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Suppose a solution of the equation of motion is given as </a:t>
            </a:r>
          </a:p>
          <a:p>
            <a:pPr>
              <a:buFont typeface="Wingdings" panose="05000000000000000000" pitchFamily="2" charset="2"/>
              <a:buChar char="§"/>
            </a:pPr>
            <a:endParaRPr lang="en-US" sz="2400"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It is found that                                            and this gives</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Therefore, the susceptibility for electron density can be written as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7A2A8361-A127-44D8-8F24-AE5012F702E7}" type="slidenum">
              <a:rPr lang="en-US" smtClean="0"/>
              <a:t>5</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784166117"/>
              </p:ext>
            </p:extLst>
          </p:nvPr>
        </p:nvGraphicFramePr>
        <p:xfrm>
          <a:off x="8481961" y="2891804"/>
          <a:ext cx="3355908" cy="559318"/>
        </p:xfrm>
        <a:graphic>
          <a:graphicData uri="http://schemas.openxmlformats.org/presentationml/2006/ole">
            <mc:AlternateContent xmlns:mc="http://schemas.openxmlformats.org/markup-compatibility/2006">
              <mc:Choice xmlns:v="urn:schemas-microsoft-com:vml" Requires="v">
                <p:oleObj spid="_x0000_s4221" name="Equation" r:id="rId4" imgW="1676160" imgH="279360" progId="Equation.DSMT4">
                  <p:embed/>
                </p:oleObj>
              </mc:Choice>
              <mc:Fallback>
                <p:oleObj name="Equation" r:id="rId4" imgW="1676160" imgH="279360" progId="Equation.DSMT4">
                  <p:embed/>
                  <p:pic>
                    <p:nvPicPr>
                      <p:cNvPr id="0" name=""/>
                      <p:cNvPicPr/>
                      <p:nvPr/>
                    </p:nvPicPr>
                    <p:blipFill>
                      <a:blip r:embed="rId5"/>
                      <a:stretch>
                        <a:fillRect/>
                      </a:stretch>
                    </p:blipFill>
                    <p:spPr>
                      <a:xfrm>
                        <a:off x="8481961" y="2891804"/>
                        <a:ext cx="3355908" cy="55931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92879358"/>
              </p:ext>
            </p:extLst>
          </p:nvPr>
        </p:nvGraphicFramePr>
        <p:xfrm>
          <a:off x="7706467" y="3568667"/>
          <a:ext cx="1550987" cy="355600"/>
        </p:xfrm>
        <a:graphic>
          <a:graphicData uri="http://schemas.openxmlformats.org/presentationml/2006/ole">
            <mc:AlternateContent xmlns:mc="http://schemas.openxmlformats.org/markup-compatibility/2006">
              <mc:Choice xmlns:v="urn:schemas-microsoft-com:vml" Requires="v">
                <p:oleObj spid="_x0000_s4222" name="Equation" r:id="rId6" imgW="774360" imgH="177480" progId="Equation.DSMT4">
                  <p:embed/>
                </p:oleObj>
              </mc:Choice>
              <mc:Fallback>
                <p:oleObj name="Equation" r:id="rId6" imgW="774360" imgH="177480" progId="Equation.DSMT4">
                  <p:embed/>
                  <p:pic>
                    <p:nvPicPr>
                      <p:cNvPr id="0" name=""/>
                      <p:cNvPicPr/>
                      <p:nvPr/>
                    </p:nvPicPr>
                    <p:blipFill>
                      <a:blip r:embed="rId7"/>
                      <a:stretch>
                        <a:fillRect/>
                      </a:stretch>
                    </p:blipFill>
                    <p:spPr>
                      <a:xfrm>
                        <a:off x="7706467" y="3568667"/>
                        <a:ext cx="1550987" cy="3556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476955192"/>
              </p:ext>
            </p:extLst>
          </p:nvPr>
        </p:nvGraphicFramePr>
        <p:xfrm>
          <a:off x="2959232" y="4337358"/>
          <a:ext cx="2338388" cy="1041400"/>
        </p:xfrm>
        <a:graphic>
          <a:graphicData uri="http://schemas.openxmlformats.org/presentationml/2006/ole">
            <mc:AlternateContent xmlns:mc="http://schemas.openxmlformats.org/markup-compatibility/2006">
              <mc:Choice xmlns:v="urn:schemas-microsoft-com:vml" Requires="v">
                <p:oleObj spid="_x0000_s4223" name="Equation" r:id="rId8" imgW="1168200" imgH="520560" progId="Equation.DSMT4">
                  <p:embed/>
                </p:oleObj>
              </mc:Choice>
              <mc:Fallback>
                <p:oleObj name="Equation" r:id="rId8" imgW="1168200" imgH="520560" progId="Equation.DSMT4">
                  <p:embed/>
                  <p:pic>
                    <p:nvPicPr>
                      <p:cNvPr id="0" name=""/>
                      <p:cNvPicPr/>
                      <p:nvPr/>
                    </p:nvPicPr>
                    <p:blipFill>
                      <a:blip r:embed="rId9"/>
                      <a:stretch>
                        <a:fillRect/>
                      </a:stretch>
                    </p:blipFill>
                    <p:spPr>
                      <a:xfrm>
                        <a:off x="2959232" y="4337358"/>
                        <a:ext cx="2338388" cy="1041400"/>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71837428"/>
              </p:ext>
            </p:extLst>
          </p:nvPr>
        </p:nvGraphicFramePr>
        <p:xfrm>
          <a:off x="7755407" y="4337358"/>
          <a:ext cx="3076575" cy="1041400"/>
        </p:xfrm>
        <a:graphic>
          <a:graphicData uri="http://schemas.openxmlformats.org/presentationml/2006/ole">
            <mc:AlternateContent xmlns:mc="http://schemas.openxmlformats.org/markup-compatibility/2006">
              <mc:Choice xmlns:v="urn:schemas-microsoft-com:vml" Requires="v">
                <p:oleObj spid="_x0000_s4224" name="Equation" r:id="rId10" imgW="1536480" imgH="520560" progId="Equation.DSMT4">
                  <p:embed/>
                </p:oleObj>
              </mc:Choice>
              <mc:Fallback>
                <p:oleObj name="Equation" r:id="rId10" imgW="1536480" imgH="520560" progId="Equation.DSMT4">
                  <p:embed/>
                  <p:pic>
                    <p:nvPicPr>
                      <p:cNvPr id="0" name=""/>
                      <p:cNvPicPr/>
                      <p:nvPr/>
                    </p:nvPicPr>
                    <p:blipFill>
                      <a:blip r:embed="rId11"/>
                      <a:stretch>
                        <a:fillRect/>
                      </a:stretch>
                    </p:blipFill>
                    <p:spPr>
                      <a:xfrm>
                        <a:off x="7755407" y="4337358"/>
                        <a:ext cx="3076575" cy="104140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4104745174"/>
              </p:ext>
            </p:extLst>
          </p:nvPr>
        </p:nvGraphicFramePr>
        <p:xfrm>
          <a:off x="8707438" y="5232400"/>
          <a:ext cx="3509962" cy="1117600"/>
        </p:xfrm>
        <a:graphic>
          <a:graphicData uri="http://schemas.openxmlformats.org/presentationml/2006/ole">
            <mc:AlternateContent xmlns:mc="http://schemas.openxmlformats.org/markup-compatibility/2006">
              <mc:Choice xmlns:v="urn:schemas-microsoft-com:vml" Requires="v">
                <p:oleObj spid="_x0000_s4225" name="Equation" r:id="rId12" imgW="1752480" imgH="558720" progId="Equation.DSMT4">
                  <p:embed/>
                </p:oleObj>
              </mc:Choice>
              <mc:Fallback>
                <p:oleObj name="Equation" r:id="rId12" imgW="1752480" imgH="558720" progId="Equation.DSMT4">
                  <p:embed/>
                  <p:pic>
                    <p:nvPicPr>
                      <p:cNvPr id="0" name=""/>
                      <p:cNvPicPr/>
                      <p:nvPr/>
                    </p:nvPicPr>
                    <p:blipFill>
                      <a:blip r:embed="rId13"/>
                      <a:stretch>
                        <a:fillRect/>
                      </a:stretch>
                    </p:blipFill>
                    <p:spPr>
                      <a:xfrm>
                        <a:off x="8707438" y="5232400"/>
                        <a:ext cx="3509962" cy="1117600"/>
                      </a:xfrm>
                      <a:prstGeom prst="rect">
                        <a:avLst/>
                      </a:prstGeom>
                    </p:spPr>
                  </p:pic>
                </p:oleObj>
              </mc:Fallback>
            </mc:AlternateContent>
          </a:graphicData>
        </a:graphic>
      </p:graphicFrame>
    </p:spTree>
    <p:extLst>
      <p:ext uri="{BB962C8B-B14F-4D97-AF65-F5344CB8AC3E}">
        <p14:creationId xmlns:p14="http://schemas.microsoft.com/office/powerpoint/2010/main" val="3963434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Dynamic susceptibility : bound charge </a:t>
            </a:r>
            <a:r>
              <a:rPr lang="en-US" b="1" dirty="0" smtClean="0">
                <a:latin typeface="Times New Roman" panose="02020603050405020304" pitchFamily="18" charset="0"/>
                <a:cs typeface="Times New Roman" panose="02020603050405020304" pitchFamily="18" charset="0"/>
              </a:rPr>
              <a:t>with </a:t>
            </a:r>
            <a:r>
              <a:rPr lang="en-US" b="1" dirty="0">
                <a:latin typeface="Times New Roman" panose="02020603050405020304" pitchFamily="18" charset="0"/>
                <a:cs typeface="Times New Roman" panose="02020603050405020304" pitchFamily="18" charset="0"/>
              </a:rPr>
              <a:t>damping</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For a damped oscillatory bound charge, the damped oscillatory electron equation can be written as</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displacement is found to be </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Similarly, the expression of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for damped oscillatory electron  density is given by</a:t>
            </a:r>
            <a:endParaRPr lang="en-US" sz="2400"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7A2A8361-A127-44D8-8F24-AE5012F702E7}" type="slidenum">
              <a:rPr lang="en-US" smtClean="0"/>
              <a:t>6</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642121910"/>
              </p:ext>
            </p:extLst>
          </p:nvPr>
        </p:nvGraphicFramePr>
        <p:xfrm>
          <a:off x="1740281" y="2602997"/>
          <a:ext cx="3889375" cy="560388"/>
        </p:xfrm>
        <a:graphic>
          <a:graphicData uri="http://schemas.openxmlformats.org/presentationml/2006/ole">
            <mc:AlternateContent xmlns:mc="http://schemas.openxmlformats.org/markup-compatibility/2006">
              <mc:Choice xmlns:v="urn:schemas-microsoft-com:vml" Requires="v">
                <p:oleObj spid="_x0000_s5184" name="Equation" r:id="rId3" imgW="1942920" imgH="279360" progId="Equation.DSMT4">
                  <p:embed/>
                </p:oleObj>
              </mc:Choice>
              <mc:Fallback>
                <p:oleObj name="Equation" r:id="rId3" imgW="1942920" imgH="279360" progId="Equation.DSMT4">
                  <p:embed/>
                  <p:pic>
                    <p:nvPicPr>
                      <p:cNvPr id="0" name=""/>
                      <p:cNvPicPr/>
                      <p:nvPr/>
                    </p:nvPicPr>
                    <p:blipFill>
                      <a:blip r:embed="rId4"/>
                      <a:stretch>
                        <a:fillRect/>
                      </a:stretch>
                    </p:blipFill>
                    <p:spPr>
                      <a:xfrm>
                        <a:off x="1740281" y="2602997"/>
                        <a:ext cx="3889375" cy="56038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769174297"/>
              </p:ext>
            </p:extLst>
          </p:nvPr>
        </p:nvGraphicFramePr>
        <p:xfrm>
          <a:off x="6063568" y="2895287"/>
          <a:ext cx="3836890" cy="1203285"/>
        </p:xfrm>
        <a:graphic>
          <a:graphicData uri="http://schemas.openxmlformats.org/presentationml/2006/ole">
            <mc:AlternateContent xmlns:mc="http://schemas.openxmlformats.org/markup-compatibility/2006">
              <mc:Choice xmlns:v="urn:schemas-microsoft-com:vml" Requires="v">
                <p:oleObj spid="_x0000_s5185" name="Equation" r:id="rId5" imgW="2145960" imgH="672840" progId="Equation.DSMT4">
                  <p:embed/>
                </p:oleObj>
              </mc:Choice>
              <mc:Fallback>
                <p:oleObj name="Equation" r:id="rId5" imgW="2145960" imgH="672840" progId="Equation.DSMT4">
                  <p:embed/>
                  <p:pic>
                    <p:nvPicPr>
                      <p:cNvPr id="0" name=""/>
                      <p:cNvPicPr/>
                      <p:nvPr/>
                    </p:nvPicPr>
                    <p:blipFill>
                      <a:blip r:embed="rId6"/>
                      <a:stretch>
                        <a:fillRect/>
                      </a:stretch>
                    </p:blipFill>
                    <p:spPr>
                      <a:xfrm>
                        <a:off x="6063568" y="2895287"/>
                        <a:ext cx="3836890" cy="1203285"/>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143988148"/>
              </p:ext>
            </p:extLst>
          </p:nvPr>
        </p:nvGraphicFramePr>
        <p:xfrm>
          <a:off x="3805238" y="4778375"/>
          <a:ext cx="4518025" cy="1317625"/>
        </p:xfrm>
        <a:graphic>
          <a:graphicData uri="http://schemas.openxmlformats.org/presentationml/2006/ole">
            <mc:AlternateContent xmlns:mc="http://schemas.openxmlformats.org/markup-compatibility/2006">
              <mc:Choice xmlns:v="urn:schemas-microsoft-com:vml" Requires="v">
                <p:oleObj spid="_x0000_s5186" name="Equation" r:id="rId7" imgW="2527200" imgH="736560" progId="Equation.DSMT4">
                  <p:embed/>
                </p:oleObj>
              </mc:Choice>
              <mc:Fallback>
                <p:oleObj name="Equation" r:id="rId7" imgW="2527200" imgH="736560" progId="Equation.DSMT4">
                  <p:embed/>
                  <p:pic>
                    <p:nvPicPr>
                      <p:cNvPr id="0" name=""/>
                      <p:cNvPicPr/>
                      <p:nvPr/>
                    </p:nvPicPr>
                    <p:blipFill>
                      <a:blip r:embed="rId8"/>
                      <a:stretch>
                        <a:fillRect/>
                      </a:stretch>
                    </p:blipFill>
                    <p:spPr>
                      <a:xfrm>
                        <a:off x="3805238" y="4778375"/>
                        <a:ext cx="4518025" cy="1317625"/>
                      </a:xfrm>
                      <a:prstGeom prst="rect">
                        <a:avLst/>
                      </a:prstGeom>
                    </p:spPr>
                  </p:pic>
                </p:oleObj>
              </mc:Fallback>
            </mc:AlternateContent>
          </a:graphicData>
        </a:graphic>
      </p:graphicFrame>
    </p:spTree>
    <p:extLst>
      <p:ext uri="{BB962C8B-B14F-4D97-AF65-F5344CB8AC3E}">
        <p14:creationId xmlns:p14="http://schemas.microsoft.com/office/powerpoint/2010/main" val="226237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Relative permittivity for damped oscillatory electron density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97280" y="1860483"/>
            <a:ext cx="10058400" cy="4023360"/>
          </a:xfrm>
        </p:spPr>
        <p:txBody>
          <a:bodyPr>
            <a:normAutofit/>
          </a:bodyPr>
          <a:lstStyle/>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relative permittivity for damped oscillatory electron density</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US" sz="24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For </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US" sz="24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And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7A2A8361-A127-44D8-8F24-AE5012F702E7}" type="slidenum">
              <a:rPr lang="en-US" smtClean="0"/>
              <a:t>7</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813479295"/>
              </p:ext>
            </p:extLst>
          </p:nvPr>
        </p:nvGraphicFramePr>
        <p:xfrm>
          <a:off x="3696314" y="2361944"/>
          <a:ext cx="4379913" cy="1317625"/>
        </p:xfrm>
        <a:graphic>
          <a:graphicData uri="http://schemas.openxmlformats.org/presentationml/2006/ole">
            <mc:AlternateContent xmlns:mc="http://schemas.openxmlformats.org/markup-compatibility/2006">
              <mc:Choice xmlns:v="urn:schemas-microsoft-com:vml" Requires="v">
                <p:oleObj spid="_x0000_s6207" name="Equation" r:id="rId4" imgW="2450880" imgH="736560" progId="Equation.DSMT4">
                  <p:embed/>
                </p:oleObj>
              </mc:Choice>
              <mc:Fallback>
                <p:oleObj name="Equation" r:id="rId4" imgW="2450880" imgH="736560" progId="Equation.DSMT4">
                  <p:embed/>
                  <p:pic>
                    <p:nvPicPr>
                      <p:cNvPr id="0" name=""/>
                      <p:cNvPicPr/>
                      <p:nvPr/>
                    </p:nvPicPr>
                    <p:blipFill>
                      <a:blip r:embed="rId5"/>
                      <a:stretch>
                        <a:fillRect/>
                      </a:stretch>
                    </p:blipFill>
                    <p:spPr>
                      <a:xfrm>
                        <a:off x="3696314" y="2361944"/>
                        <a:ext cx="4379913" cy="1317625"/>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25052579"/>
              </p:ext>
            </p:extLst>
          </p:nvPr>
        </p:nvGraphicFramePr>
        <p:xfrm>
          <a:off x="3590003" y="3679569"/>
          <a:ext cx="3308370" cy="1030476"/>
        </p:xfrm>
        <a:graphic>
          <a:graphicData uri="http://schemas.openxmlformats.org/presentationml/2006/ole">
            <mc:AlternateContent xmlns:mc="http://schemas.openxmlformats.org/markup-compatibility/2006">
              <mc:Choice xmlns:v="urn:schemas-microsoft-com:vml" Requires="v">
                <p:oleObj spid="_x0000_s6208" name="Equation" r:id="rId6" imgW="1549080" imgH="482400" progId="Equation.DSMT4">
                  <p:embed/>
                </p:oleObj>
              </mc:Choice>
              <mc:Fallback>
                <p:oleObj name="Equation" r:id="rId6" imgW="1549080" imgH="482400" progId="Equation.DSMT4">
                  <p:embed/>
                  <p:pic>
                    <p:nvPicPr>
                      <p:cNvPr id="0" name=""/>
                      <p:cNvPicPr/>
                      <p:nvPr/>
                    </p:nvPicPr>
                    <p:blipFill>
                      <a:blip r:embed="rId7"/>
                      <a:stretch>
                        <a:fillRect/>
                      </a:stretch>
                    </p:blipFill>
                    <p:spPr>
                      <a:xfrm>
                        <a:off x="3590003" y="3679569"/>
                        <a:ext cx="3308370" cy="1030476"/>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37119499"/>
              </p:ext>
            </p:extLst>
          </p:nvPr>
        </p:nvGraphicFramePr>
        <p:xfrm>
          <a:off x="3590003" y="5141338"/>
          <a:ext cx="3308370" cy="1030476"/>
        </p:xfrm>
        <a:graphic>
          <a:graphicData uri="http://schemas.openxmlformats.org/presentationml/2006/ole">
            <mc:AlternateContent xmlns:mc="http://schemas.openxmlformats.org/markup-compatibility/2006">
              <mc:Choice xmlns:v="urn:schemas-microsoft-com:vml" Requires="v">
                <p:oleObj spid="_x0000_s6209" name="Equation" r:id="rId8" imgW="1549080" imgH="482400" progId="Equation.DSMT4">
                  <p:embed/>
                </p:oleObj>
              </mc:Choice>
              <mc:Fallback>
                <p:oleObj name="Equation" r:id="rId8" imgW="1549080" imgH="482400" progId="Equation.DSMT4">
                  <p:embed/>
                  <p:pic>
                    <p:nvPicPr>
                      <p:cNvPr id="0" name=""/>
                      <p:cNvPicPr/>
                      <p:nvPr/>
                    </p:nvPicPr>
                    <p:blipFill>
                      <a:blip r:embed="rId9"/>
                      <a:stretch>
                        <a:fillRect/>
                      </a:stretch>
                    </p:blipFill>
                    <p:spPr>
                      <a:xfrm>
                        <a:off x="3590003" y="5141338"/>
                        <a:ext cx="3308370" cy="1030476"/>
                      </a:xfrm>
                      <a:prstGeom prst="rect">
                        <a:avLst/>
                      </a:prstGeom>
                    </p:spPr>
                  </p:pic>
                </p:oleObj>
              </mc:Fallback>
            </mc:AlternateContent>
          </a:graphicData>
        </a:graphic>
      </p:graphicFrame>
    </p:spTree>
    <p:extLst>
      <p:ext uri="{BB962C8B-B14F-4D97-AF65-F5344CB8AC3E}">
        <p14:creationId xmlns:p14="http://schemas.microsoft.com/office/powerpoint/2010/main" val="3032674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Electron plasma frequency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If the material is not a solid but an ionized gas called plasma, the angular frequency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rPr>
              <a:t>called </a:t>
            </a:r>
            <a:r>
              <a:rPr lang="en-US" sz="2400" b="1" dirty="0" smtClean="0">
                <a:latin typeface="Times New Roman" panose="02020603050405020304" pitchFamily="18" charset="0"/>
                <a:cs typeface="Times New Roman" panose="02020603050405020304" pitchFamily="18" charset="0"/>
              </a:rPr>
              <a:t>electron plasma frequency </a:t>
            </a:r>
            <a:r>
              <a:rPr lang="en-US" sz="2400" dirty="0" smtClean="0">
                <a:latin typeface="Times New Roman" panose="02020603050405020304" pitchFamily="18" charset="0"/>
                <a:cs typeface="Times New Roman" panose="02020603050405020304" pitchFamily="18" charset="0"/>
              </a:rPr>
              <a:t>is given by</a:t>
            </a:r>
          </a:p>
          <a:p>
            <a:pP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US" sz="24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Thus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7A2A8361-A127-44D8-8F24-AE5012F702E7}" type="slidenum">
              <a:rPr lang="en-US" smtClean="0"/>
              <a:t>8</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2842083276"/>
              </p:ext>
            </p:extLst>
          </p:nvPr>
        </p:nvGraphicFramePr>
        <p:xfrm>
          <a:off x="5203721" y="2507484"/>
          <a:ext cx="1338925" cy="884647"/>
        </p:xfrm>
        <a:graphic>
          <a:graphicData uri="http://schemas.openxmlformats.org/presentationml/2006/ole">
            <mc:AlternateContent xmlns:mc="http://schemas.openxmlformats.org/markup-compatibility/2006">
              <mc:Choice xmlns:v="urn:schemas-microsoft-com:vml" Requires="v">
                <p:oleObj spid="_x0000_s7225" name="Equation" r:id="rId4" imgW="711000" imgH="469800" progId="Equation.DSMT4">
                  <p:embed/>
                </p:oleObj>
              </mc:Choice>
              <mc:Fallback>
                <p:oleObj name="Equation" r:id="rId4" imgW="711000" imgH="469800" progId="Equation.DSMT4">
                  <p:embed/>
                  <p:pic>
                    <p:nvPicPr>
                      <p:cNvPr id="0" name=""/>
                      <p:cNvPicPr/>
                      <p:nvPr/>
                    </p:nvPicPr>
                    <p:blipFill>
                      <a:blip r:embed="rId5"/>
                      <a:stretch>
                        <a:fillRect/>
                      </a:stretch>
                    </p:blipFill>
                    <p:spPr>
                      <a:xfrm>
                        <a:off x="5203721" y="2507484"/>
                        <a:ext cx="1338925" cy="884647"/>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031799014"/>
              </p:ext>
            </p:extLst>
          </p:nvPr>
        </p:nvGraphicFramePr>
        <p:xfrm>
          <a:off x="2446593" y="3344779"/>
          <a:ext cx="5124450" cy="1084262"/>
        </p:xfrm>
        <a:graphic>
          <a:graphicData uri="http://schemas.openxmlformats.org/presentationml/2006/ole">
            <mc:AlternateContent xmlns:mc="http://schemas.openxmlformats.org/markup-compatibility/2006">
              <mc:Choice xmlns:v="urn:schemas-microsoft-com:vml" Requires="v">
                <p:oleObj spid="_x0000_s7226" name="Equation" r:id="rId6" imgW="2400120" imgH="507960" progId="Equation.DSMT4">
                  <p:embed/>
                </p:oleObj>
              </mc:Choice>
              <mc:Fallback>
                <p:oleObj name="Equation" r:id="rId6" imgW="2400120" imgH="507960" progId="Equation.DSMT4">
                  <p:embed/>
                  <p:pic>
                    <p:nvPicPr>
                      <p:cNvPr id="0" name=""/>
                      <p:cNvPicPr/>
                      <p:nvPr/>
                    </p:nvPicPr>
                    <p:blipFill>
                      <a:blip r:embed="rId7"/>
                      <a:stretch>
                        <a:fillRect/>
                      </a:stretch>
                    </p:blipFill>
                    <p:spPr>
                      <a:xfrm>
                        <a:off x="2446593" y="3344779"/>
                        <a:ext cx="5124450" cy="1084262"/>
                      </a:xfrm>
                      <a:prstGeom prst="rect">
                        <a:avLst/>
                      </a:prstGeom>
                    </p:spPr>
                  </p:pic>
                </p:oleObj>
              </mc:Fallback>
            </mc:AlternateContent>
          </a:graphicData>
        </a:graphic>
      </p:graphicFrame>
      <p:sp>
        <p:nvSpPr>
          <p:cNvPr id="7" name="TextBox 6"/>
          <p:cNvSpPr txBox="1"/>
          <p:nvPr/>
        </p:nvSpPr>
        <p:spPr>
          <a:xfrm>
            <a:off x="7764894" y="3532967"/>
            <a:ext cx="4271127" cy="707886"/>
          </a:xfrm>
          <a:prstGeom prst="rect">
            <a:avLst/>
          </a:prstGeom>
          <a:noFill/>
          <a:ln w="19050">
            <a:solidFill>
              <a:srgbClr val="FF0000"/>
            </a:solidFill>
          </a:ln>
        </p:spPr>
        <p:txBody>
          <a:bodyPr wrap="square" rtlCol="0">
            <a:spAutoFit/>
          </a:bodyPr>
          <a:lstStyle/>
          <a:p>
            <a:r>
              <a:rPr lang="en-US" sz="2000" dirty="0" smtClean="0">
                <a:latin typeface="Times New Roman" panose="02020603050405020304" pitchFamily="18" charset="0"/>
                <a:cs typeface="Times New Roman" panose="02020603050405020304" pitchFamily="18" charset="0"/>
              </a:rPr>
              <a:t> </a:t>
            </a:r>
            <a:r>
              <a:rPr lang="en-US" sz="2000" i="1" dirty="0" smtClean="0">
                <a:latin typeface="Times New Roman" panose="02020603050405020304" pitchFamily="18" charset="0"/>
                <a:cs typeface="Times New Roman" panose="02020603050405020304" pitchFamily="18" charset="0"/>
              </a:rPr>
              <a:t>n</a:t>
            </a:r>
            <a:r>
              <a:rPr lang="en-US" sz="2000" dirty="0" smtClean="0">
                <a:latin typeface="Times New Roman" panose="02020603050405020304" pitchFamily="18" charset="0"/>
                <a:cs typeface="Times New Roman" panose="02020603050405020304" pitchFamily="18" charset="0"/>
              </a:rPr>
              <a:t> is real for all value of </a:t>
            </a:r>
            <a:r>
              <a:rPr lang="en-US" sz="2000" dirty="0" smtClean="0">
                <a:latin typeface="Times New Roman" panose="02020603050405020304" pitchFamily="18" charset="0"/>
                <a:cs typeface="Times New Roman" panose="02020603050405020304" pitchFamily="18" charset="0"/>
                <a:sym typeface="Symbol" panose="05050102010706020507" pitchFamily="18" charset="2"/>
              </a:rPr>
              <a:t> and waves of that frequency will propagate.</a:t>
            </a:r>
            <a:endParaRPr lang="en-US" sz="2000" dirty="0">
              <a:latin typeface="Times New Roman" panose="02020603050405020304" pitchFamily="18" charset="0"/>
              <a:cs typeface="Times New Roman" panose="02020603050405020304" pitchFamily="18" charset="0"/>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943152119"/>
              </p:ext>
            </p:extLst>
          </p:nvPr>
        </p:nvGraphicFramePr>
        <p:xfrm>
          <a:off x="1192213" y="4724400"/>
          <a:ext cx="5124450" cy="1084263"/>
        </p:xfrm>
        <a:graphic>
          <a:graphicData uri="http://schemas.openxmlformats.org/presentationml/2006/ole">
            <mc:AlternateContent xmlns:mc="http://schemas.openxmlformats.org/markup-compatibility/2006">
              <mc:Choice xmlns:v="urn:schemas-microsoft-com:vml" Requires="v">
                <p:oleObj spid="_x0000_s7227" name="Equation" r:id="rId8" imgW="2400120" imgH="507960" progId="Equation.DSMT4">
                  <p:embed/>
                </p:oleObj>
              </mc:Choice>
              <mc:Fallback>
                <p:oleObj name="Equation" r:id="rId8" imgW="2400120" imgH="507960" progId="Equation.DSMT4">
                  <p:embed/>
                  <p:pic>
                    <p:nvPicPr>
                      <p:cNvPr id="0" name=""/>
                      <p:cNvPicPr/>
                      <p:nvPr/>
                    </p:nvPicPr>
                    <p:blipFill>
                      <a:blip r:embed="rId9"/>
                      <a:stretch>
                        <a:fillRect/>
                      </a:stretch>
                    </p:blipFill>
                    <p:spPr>
                      <a:xfrm>
                        <a:off x="1192213" y="4724400"/>
                        <a:ext cx="5124450" cy="1084263"/>
                      </a:xfrm>
                      <a:prstGeom prst="rect">
                        <a:avLst/>
                      </a:prstGeom>
                    </p:spPr>
                  </p:pic>
                </p:oleObj>
              </mc:Fallback>
            </mc:AlternateContent>
          </a:graphicData>
        </a:graphic>
      </p:graphicFrame>
      <p:sp>
        <p:nvSpPr>
          <p:cNvPr id="9" name="TextBox 8"/>
          <p:cNvSpPr txBox="1"/>
          <p:nvPr/>
        </p:nvSpPr>
        <p:spPr>
          <a:xfrm>
            <a:off x="6941356" y="4974218"/>
            <a:ext cx="4621379" cy="400110"/>
          </a:xfrm>
          <a:prstGeom prst="rect">
            <a:avLst/>
          </a:prstGeom>
          <a:noFill/>
          <a:ln w="19050">
            <a:solidFill>
              <a:srgbClr val="FF0000"/>
            </a:solidFill>
          </a:ln>
        </p:spPr>
        <p:txBody>
          <a:bodyPr wrap="square" rtlCol="0">
            <a:spAutoFit/>
          </a:bodyPr>
          <a:lstStyle/>
          <a:p>
            <a:r>
              <a:rPr lang="en-US" sz="2000" dirty="0" smtClean="0">
                <a:latin typeface="Times New Roman" panose="02020603050405020304" pitchFamily="18" charset="0"/>
                <a:cs typeface="Times New Roman" panose="02020603050405020304" pitchFamily="18" charset="0"/>
              </a:rPr>
              <a:t> Waves </a:t>
            </a:r>
            <a:r>
              <a:rPr lang="en-US" sz="2000" dirty="0" smtClean="0">
                <a:latin typeface="Times New Roman" panose="02020603050405020304" pitchFamily="18" charset="0"/>
                <a:cs typeface="Times New Roman" panose="02020603050405020304" pitchFamily="18" charset="0"/>
                <a:sym typeface="Symbol" panose="05050102010706020507" pitchFamily="18" charset="2"/>
              </a:rPr>
              <a:t>will propagate only when  </a:t>
            </a:r>
            <a:r>
              <a:rPr lang="en-US" sz="2000"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sz="2000" dirty="0" smtClean="0">
                <a:latin typeface="Times New Roman" panose="02020603050405020304" pitchFamily="18" charset="0"/>
                <a:cs typeface="Times New Roman" panose="02020603050405020304" pitchFamily="18" charset="0"/>
                <a:sym typeface="Symbol" panose="05050102010706020507" pitchFamily="18" charset="2"/>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4722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6265" y="33385"/>
            <a:ext cx="10058400" cy="1059923"/>
          </a:xfrm>
        </p:spPr>
        <p:txBody>
          <a:bodyPr/>
          <a:lstStyle/>
          <a:p>
            <a:pPr algn="ctr"/>
            <a:r>
              <a:rPr lang="en-US" b="1" dirty="0" smtClean="0">
                <a:latin typeface="Times New Roman" panose="02020603050405020304" pitchFamily="18" charset="0"/>
                <a:cs typeface="Times New Roman" panose="02020603050405020304" pitchFamily="18" charset="0"/>
              </a:rPr>
              <a:t>Details of the plasma oscillations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7A2A8361-A127-44D8-8F24-AE5012F702E7}" type="slidenum">
              <a:rPr lang="en-US" smtClean="0"/>
              <a:t>9</a:t>
            </a:fld>
            <a:endParaRPr lang="en-US"/>
          </a:p>
        </p:txBody>
      </p:sp>
      <p:pic>
        <p:nvPicPr>
          <p:cNvPr id="5" name="Picture 4"/>
          <p:cNvPicPr>
            <a:picLocks noChangeAspect="1"/>
          </p:cNvPicPr>
          <p:nvPr/>
        </p:nvPicPr>
        <p:blipFill>
          <a:blip r:embed="rId2"/>
          <a:stretch>
            <a:fillRect/>
          </a:stretch>
        </p:blipFill>
        <p:spPr>
          <a:xfrm>
            <a:off x="674971" y="1233812"/>
            <a:ext cx="10537512" cy="5085469"/>
          </a:xfrm>
          <a:prstGeom prst="rect">
            <a:avLst/>
          </a:prstGeom>
        </p:spPr>
      </p:pic>
      <p:sp>
        <p:nvSpPr>
          <p:cNvPr id="6" name="Rectangle 5"/>
          <p:cNvSpPr/>
          <p:nvPr/>
        </p:nvSpPr>
        <p:spPr>
          <a:xfrm>
            <a:off x="1983545" y="6366116"/>
            <a:ext cx="8961120" cy="369332"/>
          </a:xfrm>
          <a:prstGeom prst="rect">
            <a:avLst/>
          </a:prstGeom>
        </p:spPr>
        <p:txBody>
          <a:bodyPr wrap="square">
            <a:spAutoFit/>
          </a:bodyPr>
          <a:lstStyle/>
          <a:p>
            <a:r>
              <a:rPr lang="en-US" dirty="0"/>
              <a:t>http://homepage.physics.uiowa.edu/~rmerlino/129Fall12/29_129_Plasma_oscillations.pdf</a:t>
            </a:r>
          </a:p>
        </p:txBody>
      </p:sp>
    </p:spTree>
    <p:extLst>
      <p:ext uri="{BB962C8B-B14F-4D97-AF65-F5344CB8AC3E}">
        <p14:creationId xmlns:p14="http://schemas.microsoft.com/office/powerpoint/2010/main" val="87412137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471</TotalTime>
  <Words>1348</Words>
  <Application>Microsoft Office PowerPoint</Application>
  <PresentationFormat>Widescreen</PresentationFormat>
  <Paragraphs>167</Paragraphs>
  <Slides>19</Slides>
  <Notes>10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9" baseType="lpstr">
      <vt:lpstr>Arial</vt:lpstr>
      <vt:lpstr>Arial</vt:lpstr>
      <vt:lpstr>Calibri</vt:lpstr>
      <vt:lpstr>Calibri Light</vt:lpstr>
      <vt:lpstr>Symbol</vt:lpstr>
      <vt:lpstr>Times New Roman</vt:lpstr>
      <vt:lpstr>Wingdings</vt:lpstr>
      <vt:lpstr>Retrospect</vt:lpstr>
      <vt:lpstr>Equation</vt:lpstr>
      <vt:lpstr>MathType 6.0 Equation</vt:lpstr>
      <vt:lpstr>Electromagnetic waves in plasma</vt:lpstr>
      <vt:lpstr>Electric dipole and polarization</vt:lpstr>
      <vt:lpstr>PowerPoint Presentation</vt:lpstr>
      <vt:lpstr>Electric Susceptibility </vt:lpstr>
      <vt:lpstr>steady susceptibility : bound charge without damping</vt:lpstr>
      <vt:lpstr>Dynamic susceptibility : bound charge with damping</vt:lpstr>
      <vt:lpstr>Relative permittivity for damped oscillatory electron density</vt:lpstr>
      <vt:lpstr>Electron plasma frequency</vt:lpstr>
      <vt:lpstr>Details of the plasma oscillations</vt:lpstr>
      <vt:lpstr>Attenuation of EM wave within the plasma</vt:lpstr>
      <vt:lpstr>Refractive index of plasma (1)</vt:lpstr>
      <vt:lpstr>Refractive index of plasma (2)</vt:lpstr>
      <vt:lpstr>Ionospheric structure</vt:lpstr>
      <vt:lpstr>Dispersion relation of plasma </vt:lpstr>
      <vt:lpstr>The group velocity of waves in the plasma </vt:lpstr>
      <vt:lpstr>What happens to the VHF waves propagation in the ionosphere.</vt:lpstr>
      <vt:lpstr>Imaginary wave number k in plasma</vt:lpstr>
      <vt:lpstr>Penetration depth in the plasma</vt:lpstr>
      <vt:lpstr>Radio wave propagation with ionospheric reflection </vt:lpstr>
    </vt:vector>
  </TitlesOfParts>
  <Company>Mahidol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rachapak.chi@gmail.com</dc:creator>
  <cp:lastModifiedBy>rachapak.chi@gmail.com</cp:lastModifiedBy>
  <cp:revision>37</cp:revision>
  <dcterms:created xsi:type="dcterms:W3CDTF">2018-10-29T03:53:12Z</dcterms:created>
  <dcterms:modified xsi:type="dcterms:W3CDTF">2018-10-30T02:38:30Z</dcterms:modified>
</cp:coreProperties>
</file>